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v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v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vi">
                <a:solidFill>
                  <a:schemeClr val="tx1">
                    <a:lumMod val="50000"/>
                    <a:lumOff val="50000"/>
                  </a:schemeClr>
                </a:solidFill>
              </a:rPr>
              <a:t>Số 45 Lời Chúa</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vi" sz="4400"/>
              <a:t>Tin Mừng từ thiên thần</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vi" sz="4000">
                <a:solidFill>
                  <a:srgbClr val="FF0000"/>
                </a:solidFill>
              </a:rPr>
              <a:t>Câu đố hôm nay</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vi" sz="3600">
                <a:solidFill>
                  <a:schemeClr val="tx1">
                    <a:lumMod val="65000"/>
                    <a:lumOff val="35000"/>
                  </a:schemeClr>
                </a:solidFill>
              </a:rPr>
              <a:t>Ai đã báo tin cho Mary?</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vi" sz="2800">
                <a:solidFill>
                  <a:schemeClr val="tx1">
                    <a:lumMod val="65000"/>
                    <a:lumOff val="35000"/>
                  </a:schemeClr>
                </a:solidFill>
              </a:rPr>
              <a:t>① </a:t>
            </a:r>
            <a:r xmlns:a="http://schemas.openxmlformats.org/drawingml/2006/main">
              <a:rPr altLang="ko-KR" dirty="0" lang="vi"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vi" sz="2800">
                <a:solidFill>
                  <a:schemeClr val="tx1">
                    <a:lumMod val="65000"/>
                    <a:lumOff val="35000"/>
                  </a:schemeClr>
                </a:solidFill>
              </a:rPr>
              <a:t>② </a:t>
            </a:r>
            <a:r xmlns:a="http://schemas.openxmlformats.org/drawingml/2006/main">
              <a:rPr altLang="ko-KR" dirty="0" lang="vi" sz="2800">
                <a:solidFill>
                  <a:schemeClr val="tx1">
                    <a:lumMod val="65000"/>
                    <a:lumOff val="35000"/>
                  </a:schemeClr>
                </a:solidFill>
              </a:rPr>
              <a:t>Bạn của Mary</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vi" sz="2800">
                <a:solidFill>
                  <a:schemeClr val="tx1">
                    <a:lumMod val="65000"/>
                    <a:lumOff val="35000"/>
                  </a:schemeClr>
                </a:solidFill>
              </a:rPr>
              <a:t>③ </a:t>
            </a:r>
            <a:r xmlns:a="http://schemas.openxmlformats.org/drawingml/2006/main">
              <a:rPr altLang="ko-KR" dirty="0" lang="vi" sz="2800">
                <a:solidFill>
                  <a:schemeClr val="tx1">
                    <a:lumMod val="65000"/>
                    <a:lumOff val="35000"/>
                  </a:schemeClr>
                </a:solidFill>
              </a:rPr>
              <a:t>Thiên thần</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vi" sz="2800">
                <a:solidFill>
                  <a:schemeClr val="tx1">
                    <a:lumMod val="65000"/>
                    <a:lumOff val="35000"/>
                  </a:schemeClr>
                </a:solidFill>
              </a:rPr>
              <a:t>④ </a:t>
            </a:r>
            <a:r xmlns:a="http://schemas.openxmlformats.org/drawingml/2006/main">
              <a:rPr altLang="ko-KR" dirty="0" lang="vi" sz="2800">
                <a:solidFill>
                  <a:schemeClr val="tx1">
                    <a:lumMod val="65000"/>
                    <a:lumOff val="35000"/>
                  </a:schemeClr>
                </a:solidFill>
              </a:rPr>
              <a:t>Chúa Giêsu</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vi" sz="2800">
                <a:solidFill>
                  <a:srgbClr val="FF0000"/>
                </a:solidFill>
              </a:rPr>
              <a:t>③ </a:t>
            </a:r>
            <a:r xmlns:a="http://schemas.openxmlformats.org/drawingml/2006/main">
              <a:rPr altLang="ko-KR" dirty="0" lang="vi" sz="2800">
                <a:solidFill>
                  <a:srgbClr val="FF0000"/>
                </a:solidFill>
              </a:rPr>
              <a:t>Thiên thần</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KHÔNG. 54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Người phụ nữ Sa-ma-ri bên giếng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ai uống nước tôi cho sẽ không bao giờ khát nữa. Quả thật, nước tôi cho sẽ trở thành một mạch nước trong người ấy trào dâng sự sống đời đời.”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Khi Chúa Giêsu đi ngang qua vùng đất Samaria, Ngài gặp một người phụ nữ bên giếng và nói. “Xin vui lòng cho tôi một ít nước.”</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vi" altLang="ko-KR" sz="2600">
                <a:solidFill>
                  <a:schemeClr val="tx1">
                    <a:lumMod val="65000"/>
                    <a:lumOff val="35000"/>
                  </a:schemeClr>
                </a:solidFill>
              </a:rPr>
              <a:t>Người phụ nữ thật tuyệt vời. Bởi vì người Do Thái không nói chuyện với người Sa-ma-ri. “Nếu bạn biết tôi là ai, bạn sẽ xin tôi nước.” Chúa Giêsu đã nói</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vi" altLang="ko-KR" sz="2600">
                <a:solidFill>
                  <a:schemeClr val="tx1">
                    <a:lumMod val="65000"/>
                    <a:lumOff val="35000"/>
                  </a:schemeClr>
                </a:solidFill>
              </a:rPr>
              <a:t>“Vì nước tôi cho là nước sự sống không bao giờ khát nữa”. Người phụ nữ trở nên tò mò về Chúa Giêsu. "Bạn là ai, bạn có thể cho tôi nước đó được không?"</a:t>
            </a:r>
            <a:r xmlns:a="http://schemas.openxmlformats.org/drawingml/2006/main">
              <a:rPr lang="vi"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đáp: “Ta là Đấng Kitô và Con Thiên Chúa”. Cô giật mình vì điều này.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vi" altLang="ko-KR" sz="2600">
                <a:solidFill>
                  <a:schemeClr val="tx1">
                    <a:lumMod val="65000"/>
                    <a:lumOff val="35000"/>
                  </a:schemeClr>
                </a:solidFill>
              </a:rPr>
              <a:t>Cô bỏ vò nước lại và trở lại thành phố và nói với dân chúng về Chúa Giêsu. Nhiều người đã đến gặp Chúa Giê-su và tin Ngài là Cứu Chúa của họ.</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Ngay khi người phụ nữ Samari gặp Chúa Giêsu, bà đã bỏ vò nước lại và trở về làng loan báo tin mừng cứu độ cho dân làng.</a:t>
            </a:r>
            <a:r xmlns:a="http://schemas.openxmlformats.org/drawingml/2006/main">
              <a:rPr altLang="en-US" lang="vi" sz="3200">
                <a:solidFill>
                  <a:schemeClr val="tx1">
                    <a:lumMod val="65000"/>
                    <a:lumOff val="35000"/>
                  </a:schemeClr>
                </a:solidFill>
              </a:rPr>
              <a:t> </a:t>
            </a:r>
            <a:r xmlns:a="http://schemas.openxmlformats.org/drawingml/2006/main">
              <a:rPr altLang="ko-KR" lang="vi" sz="3200">
                <a:solidFill>
                  <a:schemeClr val="tx1">
                    <a:lumMod val="65000"/>
                    <a:lumOff val="35000"/>
                  </a:schemeClr>
                </a:solidFill>
              </a:rPr>
              <a:t>Cuối cùng, nhiều người đã được cứu nhờ nghe và tin vào phúc âm mà cô rao giảng.</a:t>
            </a:r>
            <a:r xmlns:a="http://schemas.openxmlformats.org/drawingml/2006/main">
              <a:rPr altLang="en-US" lang="v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vi" sz="3200">
                <a:solidFill>
                  <a:schemeClr val="tx1">
                    <a:lumMod val="65000"/>
                    <a:lumOff val="35000"/>
                  </a:schemeClr>
                </a:solidFill>
              </a:rPr>
              <a:t>Bạn đã gặp Chúa Giêsu chưa? Bạn có đang nói với người khác về Chúa Giêsu không? Còn việc giới thiệu Chúa Giêsu cho người khác như một phụ nữ Sa-ma-ri thì sao?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Giêsu</a:t>
            </a:r>
            <a:r xmlns:a="http://schemas.openxmlformats.org/drawingml/2006/main">
              <a:rPr altLang="en-US" lang="vi" sz="3600">
                <a:solidFill>
                  <a:srgbClr val="0070c0"/>
                </a:solidFill>
              </a:rPr>
              <a:t> </a:t>
            </a:r>
            <a:r xmlns:a="http://schemas.openxmlformats.org/drawingml/2006/main">
              <a:rPr altLang="ko-KR" lang="vi" sz="3600">
                <a:solidFill>
                  <a:srgbClr val="0070c0"/>
                </a:solidFill>
              </a:rPr>
              <a:t>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ban cho chúng ta nước sự sống để chúng ta không bao giờ khát khao linh hồn.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Chúa Giêsu đã gặp một phụ nữ Sa-ma-ri ở đâu?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trong cung điện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trên thị trấn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đường phố</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tại chợ</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ở giếng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ở giếng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vi" sz="4000">
                <a:solidFill>
                  <a:srgbClr val="FF0000"/>
                </a:solidFill>
              </a:rPr>
              <a:t>Lời hôm nay</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vi" sz="3600">
                <a:solidFill>
                  <a:schemeClr val="tx1">
                    <a:lumMod val="65000"/>
                    <a:lumOff val="35000"/>
                  </a:schemeClr>
                </a:solidFill>
              </a:rPr>
              <a:t>Bà sẽ thụ thai, sinh hạ một con trai và đặt tên là Giêsu.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vi" sz="2800">
                <a:solidFill>
                  <a:schemeClr val="tx1">
                    <a:lumMod val="65000"/>
                    <a:lumOff val="35000"/>
                  </a:schemeClr>
                </a:solidFill>
              </a:rPr>
              <a:t>Luke</a:t>
            </a:r>
            <a:r xmlns:a="http://schemas.openxmlformats.org/drawingml/2006/main">
              <a:rPr altLang="en-US" dirty="0" lang="vi" sz="2800">
                <a:solidFill>
                  <a:schemeClr val="tx1">
                    <a:lumMod val="65000"/>
                    <a:lumOff val="35000"/>
                  </a:schemeClr>
                </a:solidFill>
              </a:rPr>
              <a:t> </a:t>
            </a:r>
            <a:r xmlns:a="http://schemas.openxmlformats.org/drawingml/2006/main">
              <a:rPr altLang="ko-KR" dirty="0" lang="v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ai uống nước tôi cho sẽ không bao giờ khát nữa. Quả thật, nước tôi cho sẽ trở thành một mạch nước trong người ấy trào dâng sự sống đời đời.”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55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Ném lưới của bạn vào vùng nước sâu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Bấy giờ Chúa Giêsu bảo ông Simon: “Đừng sợ, từ nay con sẽ bắt người”.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Luke</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lên thuyền của Phêrô và rao giảng lời này, đã nói với Phêrô. “Bây giờ hãy ra chỗ nước sâu và thả lưới để bắt cá.”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“Thưa Thầy, chúng tôi đã vất vả suốt đêm mà không bắt được gì cả. Nhưng vì anh nói vậy nên tôi sẽ thả lưới.”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Khi họ làm như vậy, họ đã bắt được một số lượng cá lớn đến nỗi lưới của họ bắt đầu đứt. Peter rất ngạc nhiên về điều này.</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vi" sz="3000">
                <a:solidFill>
                  <a:schemeClr val="tx1">
                    <a:lumMod val="65000"/>
                    <a:lumOff val="35000"/>
                  </a:schemeClr>
                </a:solidFill>
              </a:rPr>
              <a:t>Lúc đó, Phêrô ăn năn khi biết Chúa Giêsu là Con Thiên Chúa. "Tôi là kẻ có tội."</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vi" sz="3000">
                <a:solidFill>
                  <a:schemeClr val="tx1">
                    <a:lumMod val="65000"/>
                    <a:lumOff val="35000"/>
                  </a:schemeClr>
                </a:solidFill>
              </a:rPr>
              <a:t>Chúa Giêsu nói. “Đừng sợ, từ nay ngươi sẽ làm ngư dân bắt người.” Phêrô đã bỏ tất cả để trở thành môn đệ Chúa Giêsu.</a:t>
            </a:r>
            <a:r xmlns:a="http://schemas.openxmlformats.org/drawingml/2006/main">
              <a:rPr altLang="en-US" lang="vi"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hôm nay</a:t>
            </a:r>
            <a:r xmlns:a="http://schemas.openxmlformats.org/drawingml/2006/main">
              <a:rPr altLang="en-US" lang="vi" sz="4000">
                <a:solidFill>
                  <a:srgbClr val="ff0000"/>
                </a:solidFill>
              </a:rPr>
              <a:t> </a:t>
            </a:r>
            <a:r xmlns:a="http://schemas.openxmlformats.org/drawingml/2006/main">
              <a:rPr altLang="ko-KR" lang="vi" sz="4000">
                <a:solidFill>
                  <a:srgbClr val="ff0000"/>
                </a:solidFill>
              </a:rPr>
              <a:t>Bài học</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Phêrô, người đã gặp Chúa Giêsu,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đã ăn năn và vâng lời ngay tại đó.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Có sự ăn năn và vâng phục</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với Chúa Giêsu trong cuộc đời bạn?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Phêrô từ bỏ mọi sự và đi theo Chúa Giêsu. Giống như Phêrô, bạn phải là một môn đệ biết ăn năn và vâng phục đích thực.</a:t>
            </a:r>
            <a:r xmlns:a="http://schemas.openxmlformats.org/drawingml/2006/main">
              <a:rPr altLang="en-US" lang="v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thực hiện những phép lạ vượt trên kinh nghiệm và khả năng của con người.</a:t>
            </a:r>
            <a:r xmlns:a="http://schemas.openxmlformats.org/drawingml/2006/main">
              <a:rPr altLang="en-US" lang="v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46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Hài Đồng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Công việc của Peter là gì?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thợ mộc</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chăn cừu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ngư dân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nông dân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③ </a:t>
            </a:r>
            <a:r xmlns:a="http://schemas.openxmlformats.org/drawingml/2006/main">
              <a:rPr altLang="ko-KR" lang="vi" sz="2800">
                <a:solidFill>
                  <a:srgbClr val="ff0000"/>
                </a:solidFill>
              </a:rPr>
              <a:t>ngư dân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Bấy giờ Chúa Giêsu bảo ông Simon: “Đừng sợ, từ nay con sẽ bắt người”.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Luke</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56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đã gọi các môn đệ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Phi-líp tìm Na-tha-na-ên và nói: “Chúng tôi đã tìm thấy người mà Môi-se viết trong Luật pháp, và về người mà các nhà tiên tri cũng đã viết: Giê-su người Na-xa-rét, con trai Giô-sép.”</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đã kêu gọi Phêrô, Anrê và người hàng xóm của họ là Philip làm môn đệ. "Theo tôi!"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Philip giới thiệu Chúa Giêsu với bạn ông là Nathanael. “Đấng Messia mà các tiên tri viết trong Cựu Ước đã xuất hiện”.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"Nazareth! Đấng Messia có thể đến từ đó được không?" Nathanael hỏi. “Hãy đến xem,” Philip nói.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nói với Nathanael. “Bạn là một người Israel đích thực, tôi đã nhìn thấy bạn khi bạn vẫn còn ở dưới gốc cây vả trước khi Philip gọi bạn.”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Nathanael ngạc nhiên về điều này và tôn vinh Chúa Giêsu: “Thưa Thầy, Thầy là Con Thiên Chúa và là Vua dân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Ngay khi Nathanael phát hiện ra điều đó</a:t>
            </a:r>
            <a:r xmlns:a="http://schemas.openxmlformats.org/drawingml/2006/main">
              <a:rPr altLang="en-US" lang="vi" sz="3200">
                <a:solidFill>
                  <a:schemeClr val="tx1">
                    <a:lumMod val="65000"/>
                    <a:lumOff val="35000"/>
                  </a:schemeClr>
                </a:solidFill>
              </a:rPr>
              <a:t> </a:t>
            </a:r>
            <a:r xmlns:a="http://schemas.openxmlformats.org/drawingml/2006/main">
              <a:rPr altLang="ko-KR" lang="vi" sz="3200">
                <a:solidFill>
                  <a:schemeClr val="tx1">
                    <a:lumMod val="65000"/>
                    <a:lumOff val="35000"/>
                  </a:schemeClr>
                </a:solidFill>
              </a:rPr>
              <a:t>Chúa Giêsu là Đấng Thiên Sai, ông đã tôn vinh Chúa Giêsu.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Ông đã trở thành môn đệ của Chúa Giêsu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phải tôn vinh Chúa Giêsu là Đấng Cứu Độ chúng ta, và sống cuộc đời môn đệ của Chúa Giêsu và vâng phục Ngài.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Hôm nay tại thành Đa-vít, một Đấng Cứu Thế đã được sinh ra cho các ngươi; Ngài là Chúa Kitô.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Giống</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kêu gọi mọi người làm môn đệ nên giống Người.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Ai đã giới thiệu Chúa Giêsu với Nathanael?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Phao-lô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② </a:t>
            </a:r>
            <a:r xmlns:a="http://schemas.openxmlformats.org/drawingml/2006/main">
              <a:rPr altLang="ko-KR" lang="vi"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Phi-líp tìm Na-tha-na-ên và nói: “Chúng tôi đã tìm thấy người mà Môi-se viết trong Luật pháp, và về người mà các nhà tiên tri cũng đã viết: Giê-su người Na-xa-rét, con trai Giô-sép.”</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57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Người từ mái nhà rơi xuống</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Anh ta đứng dậy, lấy chiếu và bước ra ngoài trước sự chứng kiến của tất cả bọn họ. Điều này khiến mọi người ngạc nhiên và họ ca ngợi Đức Chúa Trời rằng: “Chúng tôi chưa bao giờ thấy điều gì như thế này!”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Khi nghe tin Chúa Giêsu chữa lành, người ta đem người bại liệt đến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Nhưng ở nơi có Chúa Giêsu có quá nhiều người. Vì thế họ không thể đưa người bạn bại của họ qua mái nhà đến với Chúa Giêsu.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Cuối cùng, những người mang theo người bạn bại đã vượt qua mái nhà và đưa người bạn bại đến với Chúa Giêsu.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nhìn thấy đức tin của họ và nói. "Tội lỗi của bạn đã được tha. Hãy đứng dậy và về nhà."</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Điều đáng ngạc nhiên là người bại liệt đã được chữa lành ngay lúc đó. Rồi ông đứng dậy bước đi và tôn vinh Thiên Chúa.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vi" altLang="ko-KR" sz="2400">
                <a:solidFill>
                  <a:schemeClr val="tx1">
                    <a:lumMod val="65000"/>
                    <a:lumOff val="35000"/>
                  </a:schemeClr>
                </a:solidFill>
              </a:rPr>
              <a:t>Khi đến kỳ sinh con, Đức Maria phải đến Bêlem. Nhưng vì không có chỗ nên bà đã có một hài nhi nằm trong máng cỏ..</a:t>
            </a:r>
            <a:r xmlns:a="http://schemas.openxmlformats.org/drawingml/2006/main">
              <a:rPr lang="vi"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Bạn bè của người bại liệt gặp khó khăn và khuyết tật, nhưng họ không thể từ bỏ việc đến với Chúa Giêsu. Bởi vì họ đã tin vào Chúa Giêsu.</a:t>
            </a:r>
            <a:r xmlns:a="http://schemas.openxmlformats.org/drawingml/2006/main">
              <a:rPr altLang="en-US" lang="vi" sz="3200">
                <a:solidFill>
                  <a:schemeClr val="tx1">
                    <a:lumMod val="65000"/>
                    <a:lumOff val="35000"/>
                  </a:schemeClr>
                </a:solidFill>
              </a:rPr>
              <a:t> </a:t>
            </a:r>
            <a:r xmlns:a="http://schemas.openxmlformats.org/drawingml/2006/main">
              <a:rPr altLang="ko-KR" lang="vi" sz="3200">
                <a:solidFill>
                  <a:schemeClr val="tx1">
                    <a:lumMod val="65000"/>
                    <a:lumOff val="35000"/>
                  </a:schemeClr>
                </a:solidFill>
              </a:rPr>
              <a:t>Chúng ta có đức tin vào Chúa Giêsu không?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Khi đến với Chúa Giêsu bằng đức tin, chúng ta không được bỏ cuộc bất chấp những khó khăn, trở ngại ngăn cản mình.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Khi làm như vậy, chúng ta sẽ có thể tôn vinh Chúa như một người bại liệt.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ơi..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không từ chối những ai đến với Người. Và anh ấy đưa ra những gì cần thiết cho những người đến với anh ấy.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Người bại liệt đến với Chúa Giêsu qua điều gì?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cửa sổ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cổng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tường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mái nhà</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mái nhà</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Anh ta đứng dậy, lấy chiếu và bước ra ngoài trước sự chứng kiến của tất cả bọn họ. Điều này khiến mọi người ngạc nhiên và họ ca ngợi Đức Chúa Trời rằng: “Chúng tôi chưa bao giờ thấy điều gì như thế này!”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58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gọi Matthêu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Khi Chúa Giêsu đi khỏi đó, Chúa Giêsu thấy một người tên là Matthew đang ngồi ở trạm thu thuế. “Theo tôi,” anh bảo anh, và Matthew đứng dậy đi theo anh.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Có một người thu thuế tên là Mátthêu. Ông là người thu thuế thay mặt cho người Do Thái ở Rome.</a:t>
            </a:r>
            <a:r xmlns:a="http://schemas.openxmlformats.org/drawingml/2006/main">
              <a:rPr lang="v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Matthew là người thu thuế nên có rất nhiều tiền. Nhưng người Do Thái ghét những người thu thuế làm việc cho kẻ chinh phục La Mã.</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nhìn Ma-thi-ơ đang ngồi ở quầy thu thuế và nói với ông. "Theo tôi"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Mátthêu liền bỏ mọi sự mà đi theo Chúa Giêsu. Đó là vì ông cảm ơn Chúa Giêsu đã gọi ông.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Trong khi đó, có tiếng từ trời phán xuống những người chăn chiên ở Bêlem.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“Người khỏe mạnh không cần bác sĩ mà là người bệnh tật”. Matthêu trở thành môn đệ của Chúa Giêsu.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Matthew là một người thu thuế bị người dân ghét bỏ. Nhưng Chúa Giêsu đã gọi Mátthêu và bắt ông làm môn đệ.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cũng là dân của Chúa. Nhưng chúng ta chưa đủ để được gọi là môn đệ của Chúa Giêsu.</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vi" sz="3200">
                <a:solidFill>
                  <a:schemeClr val="tx1">
                    <a:lumMod val="65000"/>
                    <a:lumOff val="35000"/>
                  </a:schemeClr>
                </a:solidFill>
              </a:rPr>
              <a:t>Tuy nhiên, Chúa Giêsu kêu gọi chúng ta đào tạo môn đệ của Người. Vì vậy, chúng ta phải vâng lời Ngài để xứng đáng với sự kêu gọi của Ngài.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ơi..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kêu gọi những người bị thế gian chối bỏ trở thành dân Thiên Chúa.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Công việc của Matthew là gì?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người thu thuế</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ngư dân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thợ mộc</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linh mục</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① </a:t>
            </a:r>
            <a:r xmlns:a="http://schemas.openxmlformats.org/drawingml/2006/main">
              <a:rPr altLang="ko-KR" lang="vi" sz="2800">
                <a:solidFill>
                  <a:srgbClr val="ff0000"/>
                </a:solidFill>
              </a:rPr>
              <a:t>người thu thuế</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Khi Chúa Giêsu đi khỏi đó, Chúa Giêsu thấy một người tên là Matthew đang ngồi ở trạm thu thuế. “Theo tôi,” anh bảo anh, và Matthew đứng dậy đi theo anh.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59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chọn mười hai môn đệ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Một ngày nọ, Chúa Giêsu đi ra sườn núi để cầu nguyện và đã thức suốt đêm cầu nguyện với Thiên Chúa.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vi" sz="3600">
                <a:solidFill>
                  <a:schemeClr val="tx1">
                    <a:lumMod val="65000"/>
                    <a:lumOff val="35000"/>
                  </a:schemeClr>
                </a:solidFill>
              </a:rPr>
              <a:t>Khi trời sáng, Người gọi các môn đệ đến và chọn mười hai người trong số họ, mà Người cũng gọi là tông đồ:</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Luke</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6:</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13-12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Có rất nhiều người đã nghe và đi theo Chúa Giêsu. Họ đã đi với Chúa Giêsu và học từ Chúa Giêsu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Sau khi cầu nguyện, Chúa Giêsu đặc biệt chọn 12 người trong số họ làm môn đệ thân cận.</a:t>
            </a:r>
            <a:r xmlns:a="http://schemas.openxmlformats.org/drawingml/2006/main">
              <a:rPr lang="v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Họ được chọn để sống với Chúa Giêsu, rao giảng phúc âm và đuổi quỷ.</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“Vinh quang trời, bình an dưới đất! Hãy vui mừng, Chúa Giêsu đã ra đời”. Thiên thần từ thiên đường nói</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vi" sz="3000">
                <a:solidFill>
                  <a:schemeClr val="tx1">
                    <a:lumMod val="65000"/>
                    <a:lumOff val="35000"/>
                  </a:schemeClr>
                </a:solidFill>
              </a:rPr>
              <a:t>Các môn đệ thuộc nhiều loại người khác nhau: một số là ngư dân, một người thu thuế, một nhà cách mạng, một số là người nóng tính.</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Nhưng Chúa Giêsu đã cầu xin Thiên Chúa tuyển chọn các môn đệ thật tốt, và Ngài đã chọn họ thật tốt, chăm sóc họ và dạy dỗ họ thật tốt.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vi" sz="2800">
                <a:solidFill>
                  <a:schemeClr val="tx1">
                    <a:lumMod val="65000"/>
                    <a:lumOff val="35000"/>
                  </a:schemeClr>
                </a:solidFill>
              </a:rPr>
              <a:t>Đây là lý do tại sao Chúa Giêsu đã chọn các môn đệ của mình: 1) dạy họ lời Chúa, 2) khiến họ rao giảng Tin Mừng theo những gì họ đã học, và 3) khiến họ công bố quyền năng của vương quốc Thiên Chúa. Vì những lý do này, Chúa Giêsu đã chọn các môn đệ của mình.</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Chúng ta cũng là môn đệ của Chúa Giêsu.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vi" sz="2800">
                <a:solidFill>
                  <a:schemeClr val="tx1">
                    <a:lumMod val="65000"/>
                    <a:lumOff val="35000"/>
                  </a:schemeClr>
                </a:solidFill>
              </a:rPr>
              <a:t>Công việc của chúng tôi cũng giống như công việc của mười hai môn đệ của Chúa Giêsu.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vi" sz="2800">
                <a:solidFill>
                  <a:schemeClr val="tx1">
                    <a:lumMod val="65000"/>
                    <a:lumOff val="35000"/>
                  </a:schemeClr>
                </a:solidFill>
              </a:rPr>
              <a:t>Chúng ta hãy sống cuộc đời của một người đệ tử bắt đầu từ ngày </a:t>
            </a:r>
            <a:r xmlns:a="http://schemas.openxmlformats.org/drawingml/2006/main">
              <a:rPr altLang="ko-KR" lang="vi" sz="3200">
                <a:solidFill>
                  <a:schemeClr val="tx1">
                    <a:lumMod val="65000"/>
                    <a:lumOff val="35000"/>
                  </a:schemeClr>
                </a:solidFill>
              </a:rPr>
              <a:t>hôm nay.</a:t>
            </a:r>
            <a:r xmlns:a="http://schemas.openxmlformats.org/drawingml/2006/main">
              <a:rPr altLang="en-US" lang="v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Giêsu</a:t>
            </a:r>
            <a:r xmlns:a="http://schemas.openxmlformats.org/drawingml/2006/main">
              <a:rPr altLang="en-US" lang="vi" sz="3600">
                <a:solidFill>
                  <a:srgbClr val="0070c0"/>
                </a:solidFill>
              </a:rPr>
              <a:t> </a:t>
            </a:r>
            <a:r xmlns:a="http://schemas.openxmlformats.org/drawingml/2006/main">
              <a:rPr altLang="ko-KR" lang="vi" sz="3600">
                <a:solidFill>
                  <a:srgbClr val="0070c0"/>
                </a:solidFill>
              </a:rPr>
              <a:t>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dạy chúng ta sự thật về thiên đàng để chúng ta có thể lớn lên như các môn đệ của Chúa Giêsu.</a:t>
            </a:r>
            <a:r xmlns:a="http://schemas.openxmlformats.org/drawingml/2006/main">
              <a:rPr altLang="en-US" lang="v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Chúa Giêsu đã chọn bao nhiêu môn đệ (những người được sai đi)??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mười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mười một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mười hai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mười bốn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③ </a:t>
            </a:r>
            <a:r xmlns:a="http://schemas.openxmlformats.org/drawingml/2006/main">
              <a:rPr altLang="ko-KR" lang="vi" sz="2800">
                <a:solidFill>
                  <a:srgbClr val="ff0000"/>
                </a:solidFill>
              </a:rPr>
              <a:t>mười hai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Một ngày nọ, Chúa Giêsu đi ra sườn núi để cầu nguyện và đã thức suốt đêm cầu nguyện với Thiên Chúa.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vi" sz="3600">
                <a:solidFill>
                  <a:schemeClr val="tx1">
                    <a:lumMod val="65000"/>
                    <a:lumOff val="35000"/>
                  </a:schemeClr>
                </a:solidFill>
              </a:rPr>
              <a:t>Khi trời sáng, Người gọi các môn đệ đến và chọn mười hai người trong số họ, mà Người cũng gọi là tông đồ:</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Luke</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6:</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13-12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60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Tin Mừng Chúa Giêsu giảng dạy trên núi.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Khi thấy đám đông, Ngài lên sườn núi và ngồi xuống. Các đệ tử của Ngài đến với Ngài,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vi" sz="3600">
                <a:solidFill>
                  <a:schemeClr val="tx1">
                    <a:lumMod val="65000"/>
                    <a:lumOff val="35000"/>
                  </a:schemeClr>
                </a:solidFill>
              </a:rPr>
              <a:t>và ông bắt đầu dạy họ nói: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vi" sz="3600">
                <a:solidFill>
                  <a:schemeClr val="tx1">
                    <a:lumMod val="65000"/>
                    <a:lumOff val="35000"/>
                  </a:schemeClr>
                </a:solidFill>
              </a:rPr>
              <a:t>“Phúc thay ai có tâm hồn nghèo khó, vì Nước Trời là của họ.</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Chúa Giêsu đã dạy đám đông trên núi cách sống như dân của Nước Thiên Chúa.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“Phúc thay ai có tâm hồn nghèo khó, vì Nước Trời là của họ.</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Như các thiên thần đã nói, Chúa Giêsu sinh ra khỏe mạnh trong máng cỏ.</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Bạn đã học cách trả lại răng bằng răng của mình, nhưng tôi bảo bạn hãy đưa má trái cho bất cứ ai đánh vào má phải. Khi đó bạn sẽ là con Thiên Chúa!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Nhìn vào những con chim trong không khí. Chim chóc không làm việc đồng áng, nhưng Chúa nuôi sống tất cả chúng. Chẳng phải Ngài sẽ chăm sóc bạn hơn những con chim sao!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vi" altLang="ko-KR" sz="3000">
                <a:solidFill>
                  <a:schemeClr val="tx1">
                    <a:lumMod val="65000"/>
                    <a:lumOff val="35000"/>
                  </a:schemeClr>
                </a:solidFill>
              </a:rPr>
              <a:t>Người ta rất ngạc nhiên trước lời giảng dạy của Chúa Giêsu. Bởi vì Chúa Giêsu có thẩm quyền không giống như những giáo sư Kinh Thánh thông thường.</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Chúa Giêsu bảo chúng 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rằng đời sống của dân Chúa khác với đời sống của thế gian.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Có sự khác biệt nào trong cuộc sống của chúng ta với những người không tin vào Chúa Giêsu không?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hãy nhìn lại chính mình và sống một cuộc đời xứng đáng với vương quốc Thiên Chúa.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ơi..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biến đổi chúng ta để sống như dân của Nước Thiên Chúa.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Người có tinh thần nghèo khó có thể nhận được gì?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tiền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thực phẩm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danh dự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vương quốc của Thiên Chúa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vương quốc của Thiên Chúa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Khi thấy đám đông, Ngài lên sườn núi và ngồi xuống. Các đệ tử của Ngài đến với Ngài,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vi" sz="3600">
                <a:solidFill>
                  <a:schemeClr val="tx1">
                    <a:lumMod val="65000"/>
                    <a:lumOff val="35000"/>
                  </a:schemeClr>
                </a:solidFill>
              </a:rPr>
              <a:t>và ông bắt đầu dạy họ nói: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vi" sz="3600">
                <a:solidFill>
                  <a:schemeClr val="tx1">
                    <a:lumMod val="65000"/>
                    <a:lumOff val="35000"/>
                  </a:schemeClr>
                </a:solidFill>
              </a:rPr>
              <a:t>“Phúc thay ai có tâm hồn nghèo khó, vì Nước Trời là của họ.</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61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làm dịu cơn bão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Ngài chỗi dậy, quở gió và phán với sóng: “Im đi! Im đi!” Sau đó gió lặng dần và hoàn toàn yên tĩnh.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4:</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và các môn đệ cùng nhau lên thuyền băng qua hồ Galilê.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vi" altLang="ko-KR" sz="2500">
                <a:solidFill>
                  <a:schemeClr val="tx1">
                    <a:lumMod val="65000"/>
                    <a:lumOff val="35000"/>
                  </a:schemeClr>
                </a:solidFill>
              </a:rPr>
              <a:t>Các mục đồng ở Bêlem đến gặp Con Thiên Chúa, Đấng sẽ cứu rỗi loài người. “Chúa Giêsu! con trai của Chúa! Cảm ơn bạn đã đến vùng đất này!”</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Khi đang băng qua hồ, bỗng có một cơn gió dữ dội thổi tới và một cơn sóng khủng khiếp ập đến.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Các môn đệ cuối cùng đã nói với Chúa Giêsu. 'Thầy ơi, thầy đừng quan tâm nếu chúng ta chết đuối!'</a:t>
            </a:r>
            <a:r xmlns:a="http://schemas.openxmlformats.org/drawingml/2006/main">
              <a:rPr lang="v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quở gió và bảo sóng: “Im đi! Đứng yên!" Sau đó gió lặng dần và hoàn toàn yên tĩnh.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Họ kinh hãi và hỏi nhau: “Người này là ai? Ngay cả gió và sóng cũng vâng lệnh Ngài!”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Chỉ có Chúa mới có thể chỉ huy biển cả</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và gió.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Đó là lý do tại sao Chúa Giêsu là Thiên Chúa tạo dựng và cai trị thế giới.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Chúa Giêsu mà chúng tôi tin không phải là một trong nhiều vị thần, mà là Thiên Chúa Sáng tạo duy nhất và toàn năng.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phải phát triển đức tin của mình bằng cách ghi nhớ sự thật này.</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Giêsu</a:t>
            </a:r>
            <a:r xmlns:a="http://schemas.openxmlformats.org/drawingml/2006/main">
              <a:rPr altLang="en-US" lang="vi" sz="3600">
                <a:solidFill>
                  <a:srgbClr val="0070c0"/>
                </a:solidFill>
              </a:rPr>
              <a:t> </a:t>
            </a:r>
            <a:r xmlns:a="http://schemas.openxmlformats.org/drawingml/2006/main">
              <a:rPr altLang="ko-KR" lang="vi" sz="3600">
                <a:solidFill>
                  <a:srgbClr val="0070c0"/>
                </a:solidFill>
              </a:rPr>
              <a:t>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chủ của vạn vật, là Đấng tạo nên và cai trị mọi thứ trên thế giới này.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Chúa Giêsu đã truyền lệnh gì về biển và gió?</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đứng yên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chạy và chơi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thức dậy</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hướng lên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mở</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của bạn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mắt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① </a:t>
            </a:r>
            <a:r xmlns:a="http://schemas.openxmlformats.org/drawingml/2006/main">
              <a:rPr altLang="ko-KR" lang="vi" sz="2800">
                <a:solidFill>
                  <a:srgbClr val="ff0000"/>
                </a:solidFill>
              </a:rPr>
              <a:t>đứng yên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Ngài chỗi dậy, quở gió và phán với sóng: “Im đi! Im đi!” Sau đó gió lặng dần và hoàn toàn yên tĩnh.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4:</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62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Ai đã chạm vào quần áo của tôi?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Khi nghe nói về Chúa Giêsu, bà tiến đến phía sau Ngài trong đám đông và chạm vào áo choàng của Ngài,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vi" sz="3600">
                <a:solidFill>
                  <a:schemeClr val="tx1">
                    <a:lumMod val="65000"/>
                    <a:lumOff val="35000"/>
                  </a:schemeClr>
                </a:solidFill>
              </a:rPr>
              <a:t>28. Vì bà nghĩ: “Chỉ cần sờ áo Ngài là sẽ khỏi bệnh”.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5:</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Chúa Giêsu là chủ tể mọi sự,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là con trai của Chúa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Nhưng khi Chúa Giêsu đến vùng đất này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Ngài sinh ra trong máng cỏ với thân hình khiêm tốn.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là những người tin vào Chúa Giêsu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là con Thiên Chúa.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Nhưng chúng ta phải sống khiêm tốn và thấp hèn như Chúa Giêsu.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Nhiều người đã nghe nói về Chúa Giêsu và họ đã đi theo Chúa Giêsu.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Sau đó, một người phụ nữ đến phía sau anh ta và chạm vào áo Chúa Giêsu để được chữa lành.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Một người phụ nữ mắc phải căn bệnh gọi là chảy máu trong 12 năm. Cô đã thử nhiều cách để sửa nhưng không khỏi và cô đã tốn hết những gì mình có.</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'Ai đã chạm vào quần áo của tôi??' Ngay lập tức Chúa Giêsu nhận ra rằng quyền năng của Ngài đã phát ra từ Ngài. Cô đến quỳ dưới chân anh và kể cho anh nghe toàn bộ sự thật.</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Chúa Giêsu nói với bà: “Này con, đức tin của con đã chữa lành con. Hãy đi bình yên nhé.”</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Người phụ nữ bị băng huyết 12 năm đến gặp Chúa Giêsu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với niềm tin.</a:t>
            </a:r>
            <a:r xmlns:a="http://schemas.openxmlformats.org/drawingml/2006/main">
              <a:rPr altLang="en-US" lang="vi" sz="3200">
                <a:solidFill>
                  <a:schemeClr val="tx1">
                    <a:lumMod val="65000"/>
                    <a:lumOff val="35000"/>
                  </a:schemeClr>
                </a:solidFill>
              </a:rPr>
              <a:t> </a:t>
            </a:r>
            <a:r xmlns:a="http://schemas.openxmlformats.org/drawingml/2006/main">
              <a:rPr altLang="ko-KR" lang="vi" sz="3200">
                <a:solidFill>
                  <a:schemeClr val="tx1">
                    <a:lumMod val="65000"/>
                    <a:lumOff val="35000"/>
                  </a:schemeClr>
                </a:solidFill>
              </a:rPr>
              <a:t>Chúa Giêsu đã chữa lành người phụ nữ và khen ngợi đức tin của bà trước mặt mọi người.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Chúa vẫn nhìn thấy đức tin của chúng 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Khi gặp chuyện khó khăn,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hãy đến với Chúa bằng đức tin.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ơi..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biết những đau khổ, khó khăn của chúng ta và giải quyết chúng.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Người phụ nữ bị bệnh 12 năm đã chạm vào điều gì với Chúa Giêsu?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tóc</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tay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chân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quần áo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quần áo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Khi nghe nói về Chúa Giêsu, bà tiến đến phía sau Ngài trong đám đông và chạm vào áo choàng của Ngài,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vi" sz="3600">
                <a:solidFill>
                  <a:schemeClr val="tx1">
                    <a:lumMod val="65000"/>
                    <a:lumOff val="35000"/>
                  </a:schemeClr>
                </a:solidFill>
              </a:rPr>
              <a:t>bởi vì cô nghĩ: “Chỉ cần chạm vào quần áo của anh ấy, tôi sẽ được chữa lành”.</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5:</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63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vi" sz="4000">
                <a:solidFill>
                  <a:srgbClr val="FF0000"/>
                </a:solidFill>
              </a:rPr>
              <a:t>Lời hôm nay</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vi" sz="3600">
                <a:solidFill>
                  <a:schemeClr val="tx1">
                    <a:lumMod val="65000"/>
                    <a:lumOff val="35000"/>
                  </a:schemeClr>
                </a:solidFill>
              </a:rPr>
              <a:t>Bà sẽ thụ thai, sinh hạ một con trai và đặt tên là Giêsu.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vi" sz="2800">
                <a:solidFill>
                  <a:schemeClr val="tx1">
                    <a:lumMod val="65000"/>
                    <a:lumOff val="35000"/>
                  </a:schemeClr>
                </a:solidFill>
              </a:rPr>
              <a:t>Luke</a:t>
            </a:r>
            <a:r xmlns:a="http://schemas.openxmlformats.org/drawingml/2006/main">
              <a:rPr altLang="en-US" dirty="0" lang="vi" sz="2800">
                <a:solidFill>
                  <a:schemeClr val="tx1">
                    <a:lumMod val="65000"/>
                    <a:lumOff val="35000"/>
                  </a:schemeClr>
                </a:solidFill>
              </a:rPr>
              <a:t> </a:t>
            </a:r>
            <a:r xmlns:a="http://schemas.openxmlformats.org/drawingml/2006/main">
              <a:rPr altLang="ko-KR" dirty="0" lang="v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ơi..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đến thế gian trong sự khiêm nhường và thấp hèn, nhưng Ngài là Vua đích thực của chúng 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Anh nắm lấy tay cô và nói: "Talitha koum!" (có nghĩa là "Cô bé, tôi bảo cô, hãy đứng dậy!").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5:</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Có một người tên là Giai-ru, người quản lý hội đường, đến gặp Chúa Giê-su và nói: “Con gái tôi sắp chết. Giúp tôi."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Trên đường về nhà với Chúa Giêsu, có một người đàn ông chạy tới báo tin con gái ông đã chết.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Khi về đến nhà, con gái của Giai-ru đã chết và mọi người đang khóc.</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bước vào và nói với họ: “Đứa bé có chết đâu, nó ngủ đấy thôi”.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'Anh ấy nắm lấy tay cô ấy và nói với cô ấy, "Talitha koum!" (có nghĩa là "Cô bé, tôi bảo cô, hãy đứng dậy!"). Cô gái ngay lập tức đứng dậy và bước đi.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Chúa Giêsu là người cai trị cái chết.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Cái chết là điều đáng sợ nhất đối với con người, nhưng Chúa Giêsu đã chiến thắng nó.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Sớm hay muộn chúng ta cũng sẽ chết.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Nhưng bạn không cần phải sợ chết.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Bởi vì Chúa Giêsu là Đấng cai trị cái chết.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Và chúng ta tin vào Chúa Giêsu, Đấng đã chiến thắng sự chết.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ban sự sống và đồng thời là Đấng cai trị sự sống.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vi" sz="3200">
                <a:solidFill>
                  <a:schemeClr val="tx1">
                    <a:lumMod val="65000"/>
                    <a:lumOff val="35000"/>
                  </a:schemeClr>
                </a:solidFill>
              </a:rPr>
              <a:t>“Talitha koum!” có nghĩa là gì? nghĩa là?</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vi" sz="2800">
                <a:solidFill>
                  <a:schemeClr val="tx1">
                    <a:lumMod val="65000"/>
                    <a:lumOff val="35000"/>
                  </a:schemeClr>
                </a:solidFill>
              </a:rPr>
              <a:t>Cô bé, ăn sáng đi!</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Cô bé, đi ngủ đi!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Cô bé, dậy đi!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Cô bé, hát một bài đi!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③ </a:t>
            </a:r>
            <a:r xmlns:a="http://schemas.openxmlformats.org/drawingml/2006/main">
              <a:rPr altLang="ko-KR" lang="vi" sz="2800">
                <a:solidFill>
                  <a:srgbClr val="ff0000"/>
                </a:solidFill>
              </a:rPr>
              <a:t>Cô bé, dậy đi!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Anh nắm lấy tay cô và nói: "Talitha koum!" (có nghĩa là "Cô bé, tôi bảo cô, hãy đứng dậy!").</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5:</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hôm nay</a:t>
            </a:r>
            <a:r xmlns:a="http://schemas.openxmlformats.org/drawingml/2006/main">
              <a:rPr altLang="en-US" lang="vi" sz="4000">
                <a:solidFill>
                  <a:srgbClr val="ff0000"/>
                </a:solidFill>
              </a:rPr>
              <a:t> </a:t>
            </a:r>
            <a:r xmlns:a="http://schemas.openxmlformats.org/drawingml/2006/main">
              <a:rPr altLang="ko-KR" lang="vi" sz="4000">
                <a:solidFill>
                  <a:srgbClr val="ff0000"/>
                </a:solidFill>
              </a:rPr>
              <a:t>Đố</a:t>
            </a:r>
            <a:r xmlns:a="http://schemas.openxmlformats.org/drawingml/2006/main">
              <a:rPr altLang="en-US" lang="v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sinh ra ở đâu?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là</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căn nhà</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cung điện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trong máng cỏ</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khách sạn sang trọng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③ </a:t>
            </a:r>
            <a:r xmlns:a="http://schemas.openxmlformats.org/drawingml/2006/main">
              <a:rPr altLang="ko-KR" lang="vi" sz="2800">
                <a:solidFill>
                  <a:srgbClr val="ff0000"/>
                </a:solidFill>
              </a:rPr>
              <a:t>trong máng cỏ</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64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Một người bệnh ở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Bấy giờ Chúa Giêsu bảo ông: “Hãy đứng dậy, vác chõng mà đi”.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vi" altLang="ko-KR" sz="3600">
                <a:solidFill>
                  <a:schemeClr val="tx1">
                    <a:lumMod val="65000"/>
                    <a:lumOff val="35000"/>
                  </a:schemeClr>
                </a:solidFill>
              </a:rPr>
              <a:t>Lập tức người đó được khỏi bệnh; anh ta nhặt chiếc chiếu của mình và bước đi. Ngày xảy ra việc này là ngày Sa-bát,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Giăng 5:</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Có một cái hồ tên là Bethesda ở Jerusalem. Ở đó có rất nhiều người bệnh tụ tập chờ nước động.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Vì có lúc thiên sứ của Chúa giáng xuống ao và khuấy động nước; Người nào trước tiên bước vào, sau khi nước khuấy lên, thì được khỏi bịnh gì.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Có một người đàn ông không thể đi được. Khi Chúa Giêsu nhìn thấy anh ta và hỏi người đàn ông đã ở đó ba mươi tám năm. “Bạn có muốn khỏi bệnh không?”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“Thưa ông, không có ai giúp tôi xuống hồ khi nước động. Làm ơn giúp tôi với!" Bấy giờ Chúa Giêsu bảo anh ta: “Hãy đứng dậy! Hãy nhặt tấm thảm của bạn lên và bước đi.”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Như Chúa Giêsu đã nói, ông đã vác chiếc chiếu của mình và bước đi. Lập tức người bệnh đã 38 năm được chữa lành.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vi" altLang="ko-KR" sz="3600">
                <a:solidFill>
                  <a:schemeClr val="tx1">
                    <a:lumMod val="65000"/>
                    <a:lumOff val="35000"/>
                  </a:schemeClr>
                </a:solidFill>
              </a:rPr>
              <a:t>Điều cần thiết nhất cho người bệnh tại ao Bê-tết-đa là</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để được chữa khỏi.</a:t>
            </a:r>
            <a:r xmlns:a="http://schemas.openxmlformats.org/drawingml/2006/main">
              <a:rPr lang="vi"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Chúa Giêsu biết những gì chúng ta cần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tốt hơn chúng tôi.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Chúa Giêsu là Đấng ban cho chúng 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những gì chúng tôi cần.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Đấng chữa lành mọi bệnh tật và có quyền cai trị mọi sự.</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Người bệnh đã xin Chúa Giêsu làm gì?</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Xin hãy chữa lành bệnh của tôi!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Làm ơn cứu tôi với!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Làm ơn cho tôi một ít đồ ăn!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Làm ơn giúp tôi xuống hồ khi nước dâng lên!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④ </a:t>
            </a:r>
            <a:r xmlns:a="http://schemas.openxmlformats.org/drawingml/2006/main">
              <a:rPr lang="vi" altLang="ko-KR" sz="2800">
                <a:solidFill>
                  <a:srgbClr val="ff0000"/>
                </a:solidFill>
              </a:rPr>
              <a:t>Làm ơn giúp tôi xuống hồ khi nước dâng lên!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Hôm nay tại thành Đa-vít, một Đấng Cứu Thế đã được sinh ra cho các ngươi; Ngài là Chúa Kitô.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Giống</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Bấy giờ Chúa Giêsu bảo ông: “Hãy đứng dậy, vác chõng mà đi”.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vi" altLang="ko-KR" sz="3600">
                <a:solidFill>
                  <a:schemeClr val="tx1">
                    <a:lumMod val="65000"/>
                    <a:lumOff val="35000"/>
                  </a:schemeClr>
                </a:solidFill>
              </a:rPr>
              <a:t>9. Lập tức người ấy được khỏi bệnh; anh ta nhặt chiếc chiếu của mình và bước đi. Ngày xảy ra việc này là ngày Sa-bát,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Giăng 5:</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65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đã cho 5.000 người ăn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vi" altLang="ko-KR" sz="3600"/>
              <a:t>Sau đó, Chúa Giêsu cầm lấy bánh, tạ ơn và phân phát cho những người đã ngồi bao nhiêu tùy ý. Anh ấy cũng làm như vậy với con cá.</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John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6:</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Hơn năm ngàn người đã tụ tập lại để lắng nghe lời giảng dạy của Chúa Giêsu.</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Nhưng đã đến giờ ăn trưa. Mọi người đều đói nhưng không có gì để ăn, họ chỉ có hai con cá và năm chiếc bánh mì.</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Sau đó, Chúa Giêsu cầm lấy bánh và cá, tạ ơn và phân phát bao nhiêu tùy ý cho những người ngồi tại chỗ.</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Nhưng, một điều kỳ diệu đã xảy ra! 5.000 người đã đủ no rồi!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Người ta thu những miếng thừa của năm chiếc bánh lúa mạch người ta ăn còn lại, chất đầy mười hai giỏ.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Đối với chúng tôi không có cách nào làm cho hơn 5.000 người 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với năm chiếc bánh và hai con cá.</a:t>
            </a:r>
            <a:r xmlns:a="http://schemas.openxmlformats.org/drawingml/2006/main">
              <a:rPr lang="v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Nhưng Chúa Giêsu, Con Thiên Chúa, đã làm phép lạ với họ.</a:t>
            </a:r>
            <a:r xmlns:a="http://schemas.openxmlformats.org/drawingml/2006/main">
              <a:rPr lang="v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Điều quan trọng là chúng ta luôn ở với Chúa Giêsu hơn là chúng ta có nhiều hay ít.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Đấng có thể ban cho chúng ta lương thực dồi dào.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47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Chúc mừng sinh nhật Chúa Giêsu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Bao nhiêu thức ăn còn lại sau khi Chúa Giêsu cho 5.000 người ăn?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mười giỏ</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mười một giỏ</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mười hai giỏ</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mười ba giỏ</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③ </a:t>
            </a:r>
            <a:r xmlns:a="http://schemas.openxmlformats.org/drawingml/2006/main">
              <a:rPr lang="vi" altLang="ko-KR" sz="2800">
                <a:solidFill>
                  <a:srgbClr val="ff0000"/>
                </a:solidFill>
              </a:rPr>
              <a:t>mười hai giỏ</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vi" altLang="ko-KR" sz="3600"/>
              <a:t>Sau đó, Chúa Giêsu cầm lấy bánh, tạ ơn và phân phát cho những người đã ngồi bao nhiêu tùy ý. Anh ấy cũng làm như vậy với con cá.</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John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6:</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66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đang đi trên mặt nước</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vi" altLang="ko-KR" sz="3600"/>
              <a:t>Khi chèo được ba hoặc ba dặm rưỡi, họ thấy Chúa Giêsu đi trên mặt nước đến gần thuyền; và họ vô cùng kinh hãi.</a:t>
            </a:r>
            <a:endParaRPr xmlns:a="http://schemas.openxmlformats.org/drawingml/2006/main" lang="en-US" altLang="ko-KR" sz="3600"/>
          </a:p>
          <a:p>
            <a:pPr xmlns:a="http://schemas.openxmlformats.org/drawingml/2006/main" lvl="0">
              <a:defRPr/>
            </a:pPr>
            <a:r xmlns:a="http://schemas.openxmlformats.org/drawingml/2006/main">
              <a:rPr lang="vi" altLang="ko-KR" sz="3600"/>
              <a:t>Nhưng Người bảo các ông: “Thầy đây đây, đừng sợ”.</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John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6:</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Trong khi Chúa Giêsu cầu nguyện một mình trên núi thì các môn đệ chèo thuyền sang bên kia hồ.</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Cuối cùng, trời tối, gió và nước trở nên mạnh và dữ dội.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“Nhìn kìa! Có người đang đi trên mặt nước!” Họ vô cùng kinh hãi. Một người trong số họ kêu lên: “Có người đang đi trên mặt nước!”</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“Tôi đây: đừng sợ!” Chính Chúa Giêsu đang đi trên mặt nước.</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Họ rất ngạc nhiên về điều này. Họ chào đón Chúa Giêsu trên thuyền. Họ nghĩ: “Chúa Giêsu hẳn là Con Thiên Chúa!”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Đi bộ trên mặt nước là một điều gì đó</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không ai có thể làm được.</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Nhưng Chúa Giêsu đã đi trên mặt nước</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để tìm học trò của mình.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Bởi vì Chúa Giêsu là một người đặc biệt,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con trai của Chúa.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Chúng ta thực sự cần phải tin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rằng Chúa Giêsu là Con Thiên Chúa.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hôm nay</a:t>
            </a:r>
            <a:r xmlns:a="http://schemas.openxmlformats.org/drawingml/2006/main">
              <a:rPr altLang="en-US" lang="vi" sz="4000">
                <a:solidFill>
                  <a:srgbClr val="ff0000"/>
                </a:solidFill>
              </a:rPr>
              <a:t> </a:t>
            </a:r>
            <a:r xmlns:a="http://schemas.openxmlformats.org/drawingml/2006/main">
              <a:rPr altLang="ko-KR" lang="vi" sz="4000">
                <a:solidFill>
                  <a:srgbClr val="ff0000"/>
                </a:solidFill>
              </a:rPr>
              <a:t>Từ</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Khi đến nhà, họ thấy Hài Nhi cùng với thân mẫu là bà Maria, thì họ cúi lạy Người. Sau đó, họ mở kho báu và tặng Ngài những món quà bằng vàng, hương và mộc dược.</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Ma-thi-ơ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rgbClr val="ff0000"/>
                </a:solidFill>
              </a:rPr>
              <a:t>Chúa Giêsu là ai?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Đấng đến với chúng ta để giúp đỡ và cứu độ chúng ta dù chúng ta có gặp trở ngại gì.</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đến giữa hồ với các môn đệ như thế nào?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bay trên mặt nước..</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lên thuyền nhanh hơn…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bơi lội..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đi bộ trên mặt nước..</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④ </a:t>
            </a:r>
            <a:r xmlns:a="http://schemas.openxmlformats.org/drawingml/2006/main">
              <a:rPr lang="vi" altLang="ko-KR" sz="2800">
                <a:solidFill>
                  <a:srgbClr val="ff0000"/>
                </a:solidFill>
              </a:rPr>
              <a:t>đi bộ trên mặt nước..</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Khi chèo được ba hoặc ba dặm rưỡi, họ thấy Chúa Giêsu đi trên mặt nước đến gần thuyền; và họ vô cùng kinh hãi.</a:t>
            </a:r>
            <a:endParaRPr xmlns:a="http://schemas.openxmlformats.org/drawingml/2006/main" lang="en-US" altLang="ko-KR" sz="3600"/>
          </a:p>
          <a:p>
            <a:pPr xmlns:a="http://schemas.openxmlformats.org/drawingml/2006/main" lvl="0">
              <a:defRPr/>
            </a:pPr>
            <a:r xmlns:a="http://schemas.openxmlformats.org/drawingml/2006/main">
              <a:rPr lang="vi" altLang="ko-KR" sz="3600"/>
              <a:t>Nhưng Người bảo các ông: “Thầy đây đây, đừng sợ”.</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John</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6:</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67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Lời tuyên xưng Chúa Kitô của Phêrô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vi" altLang="ko-KR" sz="3600"/>
              <a:t>Simon Phêrô thưa: “Thầy là Đấng Kitô, Con Thiên Chúa hằng sống”.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Matthew</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16:</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Một hôm, Chúa Giêsu hỏi các môn đệ: “Người ta nói Con Người là ai?”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Họ đáp: “Có người nói là Gioan Tẩy Giả; những người khác nói Elijah; và một trong những nhà tiên tri."</a:t>
            </a:r>
            <a:r xmlns:a="http://schemas.openxmlformats.org/drawingml/2006/main">
              <a:rPr lang="v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"Nhưng còn bạn thì sao?" anh ấy hỏi. "Ngươi nói ta là ai?"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Simon Phêrô thưa: “Thầy là Đấng Kitô, Con Thiên Chúa hằng sống”.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nói với niềm vui lớn lao. “Bạn nói đúng về lời thú nhận của mình! Trên tảng đá này tôi sẽ xây dựng nhà thờ của mình!”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Khi Chúa Giêsu sinh ra, một ngôi sao xuất hiện với các bác sĩ ở phương Đông.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vi" altLang="ko-KR" sz="3600">
                <a:solidFill>
                  <a:schemeClr val="tx1">
                    <a:lumMod val="65000"/>
                    <a:lumOff val="35000"/>
                  </a:schemeClr>
                </a:solidFill>
              </a:rPr>
              <a:t>Phi-e-rơ biết chính xác Chúa Giê-su là ai và ông đã xưng nhận chính xác về Chúa Giê-su.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Và sau khi nghe điều này, Chúa Giêsu đã khen ngợi Phêrô vì lời tuyên xưng đúng đắn của ông.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Chúng ta nghĩ Chúa Giêsu là ai?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Chúng ta phải biết Chúa Giê-su đúng như Kinh thánh nói, và chúng ta phải xưng nhận về Chúa Giê-su đúng như Kinh thánh nói.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rgbClr val="ff0000"/>
                </a:solidFill>
              </a:rPr>
              <a:t>Chúa Giêsu là ai?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Đấng xây dựng Giáo Hội của Người trên sự tuyên xưng đức tin đúng đắn.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Phi-e-rơ nói Chúa Giê-xu là ai?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Chúa Kitô, Con Thiên Chúa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Ê-li quyền năng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Gioan Tẩy Giả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Giê-rê-mi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① </a:t>
            </a:r>
            <a:r xmlns:a="http://schemas.openxmlformats.org/drawingml/2006/main">
              <a:rPr lang="vi" altLang="ko-KR" sz="2800">
                <a:solidFill>
                  <a:srgbClr val="ff0000"/>
                </a:solidFill>
              </a:rPr>
              <a:t>Chúa Kitô, Con Thiên Chúa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vi" altLang="ko-KR" sz="3600"/>
              <a:t>Simon Phêrô thưa: “Thầy là Đấng Kitô, Con Thiên Chúa hằng sống”.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Matthew</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16:</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68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Câu chuyện về người đàn ông giàu có ngốc nghếch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vi" altLang="ko-KR" sz="3600"/>
              <a:t>Nhưng Thiên Chúa bảo ông: 'Đồ ngu! Nội đêm nay, mạng sống của ngươi sẽ bị đòi lại. Vậy thì ai sẽ nhận được những gì ngươi đã chuẩn bị cho mình?'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Luke</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đã nói: “Cuộc sống của một người không liên quan gì đến những gì anh ta có”.</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Và Chúa Giêsu kể cho chúng ta một câu chuyện.</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vi" altLang="ko-KR" sz="3200">
                <a:solidFill>
                  <a:schemeClr val="tx1">
                    <a:lumMod val="65000"/>
                    <a:lumOff val="35000"/>
                  </a:schemeClr>
                </a:solidFill>
              </a:rPr>
              <a:t>Đó là về một người đàn ông giàu có ngu ngốc.</a:t>
            </a:r>
            <a:r xmlns:a="http://schemas.openxmlformats.org/drawingml/2006/main">
              <a:rPr lang="v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Người đàn ông giàu có vui vẻ xây một nhà kho lớn hơn để chứa của cải và ngũ cốc của mình. "Ta đã thu thập rất nhiều lương thực trong kho rồi, hồn ơi, bây giờ hãy tận hưởng đi!"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Sau đó, Chúa nói với người đàn ông giàu có.</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vi" altLang="ko-KR" sz="2800">
                <a:solidFill>
                  <a:schemeClr val="tx1">
                    <a:lumMod val="65000"/>
                    <a:lumOff val="35000"/>
                  </a:schemeClr>
                </a:solidFill>
              </a:rPr>
              <a:t>"Anh là đồ ngu! Nếu hôm nay tôi lấy mạng anh thì tất cả của cải của anh sẽ thuộc về ai?"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“Ngôi sao này có thể nhìn thấy được khi nhà vua ra đời! Hãy đi theo ngôi sao! Các bác sĩ bắt đầu theo dõi ngôi sao.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nói xong và nói: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vi" altLang="ko-KR" sz="2800">
                <a:solidFill>
                  <a:schemeClr val="tx1">
                    <a:lumMod val="65000"/>
                    <a:lumOff val="35000"/>
                  </a:schemeClr>
                </a:solidFill>
              </a:rPr>
              <a:t>“Đừng tích trữ của cải cho mình mà hãy tích trữ cho Chúa. Hãy cố gắng hết sức để giúp đỡ những người gặp khó khăn.</a:t>
            </a:r>
            <a:r xmlns:a="http://schemas.openxmlformats.org/drawingml/2006/main">
              <a:rPr lang="v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vi" altLang="ko-KR" sz="3500">
                <a:solidFill>
                  <a:schemeClr val="tx1">
                    <a:lumMod val="65000"/>
                    <a:lumOff val="35000"/>
                  </a:schemeClr>
                </a:solidFill>
              </a:rPr>
              <a:t>Tiền của bạn dùng để làm gì?</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vi" altLang="ko-KR" sz="3500">
                <a:solidFill>
                  <a:schemeClr val="tx1">
                    <a:lumMod val="65000"/>
                    <a:lumOff val="35000"/>
                  </a:schemeClr>
                </a:solidFill>
              </a:rPr>
              <a:t>Có phải nó được sử dụng chỉ để thỏa mãn riêng bạn?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vi" altLang="ko-KR" sz="3500">
                <a:solidFill>
                  <a:schemeClr val="tx1">
                    <a:lumMod val="65000"/>
                    <a:lumOff val="35000"/>
                  </a:schemeClr>
                </a:solidFill>
              </a:rPr>
              <a:t>Nên sử dụng tiền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vi" altLang="ko-KR" sz="3500">
                <a:solidFill>
                  <a:schemeClr val="tx1">
                    <a:lumMod val="65000"/>
                    <a:lumOff val="35000"/>
                  </a:schemeClr>
                </a:solidFill>
              </a:rPr>
              <a:t>vì sự vinh hiển của Chúa.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vi" altLang="ko-KR" sz="3500">
                <a:solidFill>
                  <a:schemeClr val="tx1">
                    <a:lumMod val="65000"/>
                    <a:lumOff val="35000"/>
                  </a:schemeClr>
                </a:solidFill>
              </a:rPr>
              <a:t>Chúng ta là dân của vương quốc Đức Chúa Trời. Vì vậy, chúng ta cần phải giúp đỡ những người gặp khó khăn bằng chính tiền của mình.</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Chúa ơi..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chủ của mọi sự sống và mọi của cải.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Người giàu dại dột đã làm gì cho linh hồn mình?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Anh ấy giúp đỡ người nghèo.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Ông tôn thờ Chúa.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Ông rao giảng phúc âm.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Ông ấy đã tích trữ rất nhiều của cải.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④ </a:t>
            </a:r>
            <a:r xmlns:a="http://schemas.openxmlformats.org/drawingml/2006/main">
              <a:rPr lang="vi" altLang="ko-KR" sz="2800">
                <a:solidFill>
                  <a:srgbClr val="ff0000"/>
                </a:solidFill>
              </a:rPr>
              <a:t>Ông ấy đã tích trữ rất nhiều của cải.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vi" altLang="ko-KR" sz="3600"/>
              <a:t>Nhưng Thiên Chúa bảo ông: 'Đồ ngu! Nội đêm nay, mạng sống của ngươi sẽ bị đòi lại. Vậy thì ai sẽ nhận được những gì ngươi đã chuẩn bị cho mình?'</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Luke</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69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Tìm kiếm con cừu bị lạc</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vi" altLang="ko-KR" sz="3600"/>
              <a:t>Tôi nói cho các bạn biết rằng trên trời cũng vậy, sẽ vui mừng vì một tội nhân ăn năn hơn là chín mươi chín người công chính không cần phải ăn năn.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Luke</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Một ngày nọ, một con cừu bị bỏ lại một mình, bị tách khỏi đàn cừu của bạn mình.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Người chăn cừu đếm đàn cừu và phát hiện ra rằng một trong số một trăm con đã biến mất!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Người chăn chiên để lại 99 con chiên và đi tìm con bị lạc.</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Ngôi sao dừng lại trên chuồng ngựa ở Bethlehem. Kinh thánh đã tiên tri rằng Chúa Giêsu sinh ra ở Bêlem.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Và cuối cùng người chăn cừu đã tìm thấy con cừu bị lạc.</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vi" altLang="ko-KR" sz="2800">
                <a:solidFill>
                  <a:schemeClr val="tx1">
                    <a:lumMod val="65000"/>
                    <a:lumOff val="35000"/>
                  </a:schemeClr>
                </a:solidFill>
              </a:rPr>
              <a:t>Người chăn chiên đem đàn chiên về nhà vui mừng và mở một bữa tiệc lớn.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nói xong và nói: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vi" altLang="ko-KR" sz="2800">
                <a:solidFill>
                  <a:schemeClr val="tx1">
                    <a:lumMod val="65000"/>
                    <a:lumOff val="35000"/>
                  </a:schemeClr>
                </a:solidFill>
              </a:rPr>
              <a:t>“Như người chăn chiên vui mừng tìm thấy một con chiên bị lạc,</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vi" altLang="ko-KR" sz="2800">
                <a:solidFill>
                  <a:schemeClr val="tx1">
                    <a:lumMod val="65000"/>
                    <a:lumOff val="35000"/>
                  </a:schemeClr>
                </a:solidFill>
              </a:rPr>
              <a:t>Thiên Chúa hài lòng với sự ăn năn của một tội nhân.”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vi" altLang="ko-KR" sz="3600">
                <a:solidFill>
                  <a:schemeClr val="tx1">
                    <a:lumMod val="65000"/>
                    <a:lumOff val="35000"/>
                  </a:schemeClr>
                </a:solidFill>
              </a:rPr>
              <a:t>Người chăn chiên đã phải hy sinh vô số để tìm được con chiên lạc.</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Chúa Giêsu đã hy sinh mạng sống của mình để cứu chúng 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vi" altLang="ko-KR" sz="3600">
                <a:solidFill>
                  <a:schemeClr val="tx1">
                    <a:lumMod val="65000"/>
                    <a:lumOff val="35000"/>
                  </a:schemeClr>
                </a:solidFill>
              </a:rPr>
              <a:t>Chúng ta phải cảm ơn Chúa Giêsu vì đã cứu chúng ta như một con chiên lạc.</a:t>
            </a:r>
            <a:r xmlns:a="http://schemas.openxmlformats.org/drawingml/2006/main">
              <a:rPr lang="v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Chúa Giêsu</a:t>
            </a:r>
            <a:r xmlns:a="http://schemas.openxmlformats.org/drawingml/2006/main">
              <a:rPr lang="vi" altLang="en-US" sz="3600">
                <a:solidFill>
                  <a:srgbClr val="0070c0"/>
                </a:solidFill>
              </a:rPr>
              <a:t> </a:t>
            </a:r>
            <a:r xmlns:a="http://schemas.openxmlformats.org/drawingml/2006/main">
              <a:rPr lang="vi" altLang="ko-KR" sz="3600">
                <a:solidFill>
                  <a:srgbClr val="0070c0"/>
                </a:solidFill>
              </a:rPr>
              <a:t>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Đấng vui mừng khi chúng ta ăn năn thống hối tội lỗi.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Người chăn chiên đã không làm gì khi đi tìm con chiên lạc?</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Ông để lại 99 con chiên để đi tìm con chiên lạc.</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Anh ấy vui mừng khi tìm thấy người bị mất.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Anh ấy mua một con cừu mới.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Anh ấy đã mời mọi người đến dự tiệc.</a:t>
            </a:r>
            <a:r xmlns:a="http://schemas.openxmlformats.org/drawingml/2006/main">
              <a:rPr lang="v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③ </a:t>
            </a:r>
            <a:r xmlns:a="http://schemas.openxmlformats.org/drawingml/2006/main">
              <a:rPr lang="vi" altLang="ko-KR" sz="2800">
                <a:solidFill>
                  <a:srgbClr val="ff0000"/>
                </a:solidFill>
              </a:rPr>
              <a:t>Anh ấy mua một con cừu mới.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vi" altLang="ko-KR" sz="3600"/>
              <a:t>Tôi nói cho các bạn biết rằng trên trời cũng vậy, sẽ vui mừng vì một tội nhân ăn năn hơn là chín mươi chín người công chính không cần phải ăn năn.</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Luke</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70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Câu chuyện về người Samaritan nhân hậu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vi" altLang="ko-KR" sz="3600"/>
              <a:t>"Bạn nghĩ ai trong số ba người này là hàng xóm của người đàn ông rơi vào tay bọn cướp?"</a:t>
            </a:r>
            <a:endParaRPr xmlns:a="http://schemas.openxmlformats.org/drawingml/2006/main" lang="en-US" altLang="ko-KR" sz="3600"/>
          </a:p>
          <a:p>
            <a:pPr xmlns:a="http://schemas.openxmlformats.org/drawingml/2006/main" lvl="0">
              <a:defRPr/>
            </a:pPr>
            <a:r xmlns:a="http://schemas.openxmlformats.org/drawingml/2006/main">
              <a:rPr lang="vi" altLang="ko-KR" sz="3600"/>
              <a:t>Người thông luật đáp: “Người đã thương xót anh ta.” Chúa Giêsu bảo ông: “Hãy đi và làm như vậy”.</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Luke</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10:</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Khi một người đàn ông đang đi bộ một mình thì gặp phải tên cướp. Họ lột quần áo anh, đánh đập anh rồi bỏ đi, để anh sống dở chết dở.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Thế rồi một linh mục tình cờ nhìn thấy anh ta trên đường, anh ta đi ngang qua phía bên kia. Người Levite cũng vậy.</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Bên trong chuồng ngựa ở Bê-lem có Ma-ri, Giô-sép và Hài nhi Giê-su, những vị đã đến thế gian với tư cách là vua.</a:t>
            </a:r>
            <a:r xmlns:a="http://schemas.openxmlformats.org/drawingml/2006/main">
              <a:rPr lang="v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Thứ ba, một người Sa-ma-ri tình cờ nhìn thấy Ngài. Người Sa-ma-ri là những người mà người Do Thái không ưa.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Nhưng người Sa-ma-ri lại thương xót anh nên đối xử và chăm sóc anh rất chu đáo.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nói: “Dân Chúa, bất cứ lúc nào, phải là người lân cận tốt bụng, giúp đỡ những người gặp khó khăn”.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Bề ngoài, thầy tế lễ và người Lê-vi có vẻ gần gũi với Đức Chúa Trời, nhưng họ không yêu ai khác.</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Bề ngoài, người Sa-ma-ri dường như không gần gũi với Chúa nhưng lại là người hàng xóm tốt bụng, sẵn sàng yêu thương người khác.</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Chúng ta cũng nên là người giúp đỡ những người lân cận đang gặp khó khăn nếu chúng ta ở gần Chúa.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Chúng ta là những người bị buộc phải chết vì tội lỗi của mình, giống như những người bị cướp.</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vi" altLang="ko-KR" sz="3600">
                <a:solidFill>
                  <a:schemeClr val="tx1">
                    <a:lumMod val="65000"/>
                    <a:lumOff val="35000"/>
                  </a:schemeClr>
                </a:solidFill>
              </a:rPr>
              <a:t>Nhưng Chúa Giêsu là Đấng đã cứu chúng ta khỏi tình trạng khủng khiếp này.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Thầy tế lễ và người Lê-vi làm gì khi thấy một người bị cướp?</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Họ đã cầu nguyện cho anh ấy.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Việc chữa trị vết thương cho anh ấy.</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Họ đưa anh ấy đến bệnh viện.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Họ đi ngang qua anh ấy ở phía bên kia.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④ </a:t>
            </a:r>
            <a:r xmlns:a="http://schemas.openxmlformats.org/drawingml/2006/main">
              <a:rPr lang="vi" altLang="ko-KR" sz="2800">
                <a:solidFill>
                  <a:srgbClr val="ff0000"/>
                </a:solidFill>
              </a:rPr>
              <a:t>Họ đi ngang qua anh ấy ở phía bên kia.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vi" altLang="ko-KR" sz="3600"/>
              <a:t>"Bạn nghĩ ai trong số ba người này là hàng xóm của người đàn ông rơi vào tay bọn cướp?"</a:t>
            </a:r>
            <a:endParaRPr xmlns:a="http://schemas.openxmlformats.org/drawingml/2006/main" lang="en-US" altLang="ko-KR" sz="3600"/>
          </a:p>
          <a:p>
            <a:pPr xmlns:a="http://schemas.openxmlformats.org/drawingml/2006/main" lvl="0">
              <a:defRPr/>
            </a:pPr>
            <a:r xmlns:a="http://schemas.openxmlformats.org/drawingml/2006/main">
              <a:rPr lang="vi" altLang="ko-KR" sz="3600"/>
              <a:t>Người thông luật đáp: “Người đã thương xót anh ta”. Chúa Giêsu bảo ông: “Hãy đi và làm như vậy”.</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Luke</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10:</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71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Mary và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vi" altLang="ko-KR" sz="4000"/>
              <a:t>nhưng chỉ có một điều cần thiết. Maria đã chọn điều tốt hơn và sẽ không bị ai lấy mất”.</a:t>
            </a:r>
            <a:endParaRPr xmlns:a="http://schemas.openxmlformats.org/drawingml/2006/main" lang="en-US" altLang="ko-KR" sz="4000"/>
          </a:p>
          <a:p>
            <a:pPr xmlns:a="http://schemas.openxmlformats.org/drawingml/2006/main" lvl="0">
              <a:defRPr/>
            </a:pPr>
            <a:r xmlns:a="http://schemas.openxmlformats.org/drawingml/2006/main">
              <a:rPr lang="v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v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Luke</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10:</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Chúa Giêsu được mời đến nhà Maria và Martha.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Các bác sĩ từ phương Đông đã tặng Chúa Giêsu vàng, hương và mộc dược mà họ đã chuẩn bị làm quà. “Cảm ơn Chúa Giêsu đã đến vùng đất này!”</a:t>
            </a:r>
            <a:r xmlns:a="http://schemas.openxmlformats.org/drawingml/2006/main">
              <a:rPr lang="v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Trong khi Ma-thê bận rộn làm việc thì Ma-ri chăm chú lắng nghe Chúa Giê-su.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Martha nghĩ: “Tôi không thể tin được Mary để tôi làm việc một mình khi tôi quá bận rộn”.</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Cuối cùng, Ma-thê phàn nàn với Chúa Giê-su. "Lạy Chúa Giêsu, xin hãy để Mary đi. Con có quá nhiều việc phải làm một mình."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nói: “Đừng làm gì nhiều. Mary thích lắng nghe nên sẽ tiếp tục lắng nghe”.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solidFill>
                  <a:srgbClr val="ff0000"/>
                </a:solidFill>
              </a:rPr>
              <a:t>Bài học của ngày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solidFill>
                  <a:schemeClr val="tx1">
                    <a:lumMod val="65000"/>
                    <a:lumOff val="35000"/>
                  </a:schemeClr>
                </a:solidFill>
              </a:rPr>
              <a:t>Martha nghĩ rằng thật không đúng khi Mary nghe Chúa Giêsu khi họ có rất nhiều việc phải làm.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Nhưng Chúa Giêsu dạy họ rằng việc lắng nghe Chúa Giêsu quý giá hơn bất cứ điều gì khác.</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Thời gian nghe và học Kinh Thánh là thời gian quý giá nhất đối với chúng 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vi" altLang="ko-KR" sz="3200">
                <a:solidFill>
                  <a:schemeClr val="tx1">
                    <a:lumMod val="65000"/>
                    <a:lumOff val="35000"/>
                  </a:schemeClr>
                </a:solidFill>
              </a:rPr>
              <a:t>Chúng ta không nên bị tước đoạt thời gian để lắng nghe và học hỏi từ Kinh Thánh.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vi" altLang="ko-KR" sz="3200"/>
              <a:t>Chúa Giêsu là ai?</a:t>
            </a:r>
            <a:r xmlns:a="http://schemas.openxmlformats.org/drawingml/2006/main">
              <a:rPr lang="v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rgbClr val="0070c0"/>
                </a:solidFill>
              </a:rPr>
              <a:t>Jesus là..</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vi" altLang="ko-KR" sz="3600">
                <a:solidFill>
                  <a:schemeClr val="tx1">
                    <a:lumMod val="65000"/>
                    <a:lumOff val="35000"/>
                  </a:schemeClr>
                </a:solidFill>
              </a:rPr>
              <a:t>Chúa Giêsu là Đấng yêu thương những ai nghe lời Thiên Chúa.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Câu đố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vi" altLang="ko-KR" sz="3200">
                <a:solidFill>
                  <a:schemeClr val="tx1">
                    <a:lumMod val="65000"/>
                    <a:lumOff val="35000"/>
                  </a:schemeClr>
                </a:solidFill>
              </a:rPr>
              <a:t>Mary đã làm gì trong khi Martha đang làm việc rất nhiều?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① </a:t>
            </a:r>
            <a:r xmlns:a="http://schemas.openxmlformats.org/drawingml/2006/main">
              <a:rPr lang="vi" altLang="ko-KR" sz="2800">
                <a:solidFill>
                  <a:schemeClr val="tx1">
                    <a:lumMod val="65000"/>
                    <a:lumOff val="35000"/>
                  </a:schemeClr>
                </a:solidFill>
              </a:rPr>
              <a:t>Cô ấy cầu nguyện.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② </a:t>
            </a:r>
            <a:r xmlns:a="http://schemas.openxmlformats.org/drawingml/2006/main">
              <a:rPr lang="vi" altLang="ko-KR" sz="2800">
                <a:solidFill>
                  <a:schemeClr val="tx1">
                    <a:lumMod val="65000"/>
                    <a:lumOff val="35000"/>
                  </a:schemeClr>
                </a:solidFill>
              </a:rPr>
              <a:t>Bà đã lắng nghe lời Chúa Giêsu.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③ </a:t>
            </a:r>
            <a:r xmlns:a="http://schemas.openxmlformats.org/drawingml/2006/main">
              <a:rPr lang="vi" altLang="ko-KR" sz="2800">
                <a:solidFill>
                  <a:schemeClr val="tx1">
                    <a:lumMod val="65000"/>
                    <a:lumOff val="35000"/>
                  </a:schemeClr>
                </a:solidFill>
              </a:rPr>
              <a:t>Cô ấy đang ngủ.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chemeClr val="tx1">
                    <a:lumMod val="65000"/>
                    <a:lumOff val="35000"/>
                  </a:schemeClr>
                </a:solidFill>
              </a:rPr>
              <a:t>④ </a:t>
            </a:r>
            <a:r xmlns:a="http://schemas.openxmlformats.org/drawingml/2006/main">
              <a:rPr lang="vi" altLang="ko-KR" sz="2800">
                <a:solidFill>
                  <a:schemeClr val="tx1">
                    <a:lumMod val="65000"/>
                    <a:lumOff val="35000"/>
                  </a:schemeClr>
                </a:solidFill>
              </a:rPr>
              <a:t>Cô ấy đã giúp đỡ Martha rất nhiều.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vi" altLang="en-US" sz="2800">
                <a:solidFill>
                  <a:srgbClr val="ff0000"/>
                </a:solidFill>
              </a:rPr>
              <a:t>② </a:t>
            </a:r>
            <a:r xmlns:a="http://schemas.openxmlformats.org/drawingml/2006/main">
              <a:rPr lang="vi" altLang="ko-KR" sz="2800">
                <a:solidFill>
                  <a:srgbClr val="ff0000"/>
                </a:solidFill>
              </a:rPr>
              <a:t>Bà đã lắng nghe lời Chúa Giêsu.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vi" altLang="ko-KR" sz="4000"/>
              <a:t>Lời hôm nay</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vi" altLang="ko-KR" sz="4000"/>
              <a:t>nhưng chỉ có một điều cần thiết. Maria đã chọn điều tốt hơn và sẽ không bị ai lấy mất”.</a:t>
            </a:r>
            <a:endParaRPr xmlns:a="http://schemas.openxmlformats.org/drawingml/2006/main" lang="en-US" altLang="ko-KR" sz="4000"/>
          </a:p>
          <a:p>
            <a:pPr xmlns:a="http://schemas.openxmlformats.org/drawingml/2006/main" lvl="0">
              <a:defRPr/>
            </a:pPr>
            <a:r xmlns:a="http://schemas.openxmlformats.org/drawingml/2006/main">
              <a:rPr lang="v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v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vi" altLang="ko-KR" sz="2800">
                <a:solidFill>
                  <a:schemeClr val="tx1">
                    <a:lumMod val="65000"/>
                    <a:lumOff val="35000"/>
                  </a:schemeClr>
                </a:solidFill>
              </a:rPr>
              <a:t>Luke</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10:</a:t>
            </a:r>
            <a:r xmlns:a="http://schemas.openxmlformats.org/drawingml/2006/main">
              <a:rPr lang="vi" altLang="en-US" sz="2800">
                <a:solidFill>
                  <a:schemeClr val="tx1">
                    <a:lumMod val="65000"/>
                    <a:lumOff val="35000"/>
                  </a:schemeClr>
                </a:solidFill>
              </a:rPr>
              <a:t> </a:t>
            </a:r>
            <a:r xmlns:a="http://schemas.openxmlformats.org/drawingml/2006/main">
              <a:rPr lang="vi"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vi" altLang="ko-KR" sz="2500" dirty="0">
                <a:solidFill>
                  <a:schemeClr val="tx1">
                    <a:lumMod val="65000"/>
                    <a:lumOff val="35000"/>
                  </a:schemeClr>
                </a:solidFill>
              </a:rPr>
              <a:t>Có một trinh nữ tên là Mary sống ở Galilee, Israel. Cô đã đính hôn với một chàng trai trẻ tên là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Các bác sĩ đến để thờ phượng Chúa Giêsu, Vua, thậm chí ở rất xa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Chúa Giêsu là vua thực sự của nhân loại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trên toàn thế giới.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Chúa Giêsu cũng là vua của tôi.</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phải sống đời thờ phượng và bước theo Chúa Giêsu, Đấng luôn là Vua.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ơi..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đáng được chúng ta thờ phượng.</a:t>
            </a:r>
            <a:r xmlns:a="http://schemas.openxmlformats.org/drawingml/2006/main">
              <a:rPr altLang="en-US" lang="v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hôm nay</a:t>
            </a:r>
            <a:r xmlns:a="http://schemas.openxmlformats.org/drawingml/2006/main">
              <a:rPr altLang="en-US" lang="vi" sz="4000">
                <a:solidFill>
                  <a:srgbClr val="ff0000"/>
                </a:solidFill>
              </a:rPr>
              <a:t> </a:t>
            </a:r>
            <a:r xmlns:a="http://schemas.openxmlformats.org/drawingml/2006/main">
              <a:rPr altLang="ko-KR" lang="vi" sz="4000">
                <a:solidFill>
                  <a:srgbClr val="ff0000"/>
                </a:solidFill>
              </a:rPr>
              <a:t>Đố</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đã không nhận được món quà nào trong ngày sinh nhật?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vàng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hương</a:t>
            </a:r>
            <a:r xmlns:a="http://schemas.openxmlformats.org/drawingml/2006/main">
              <a:rPr altLang="en-US" lang="v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mộc dược</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máy tính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máy tính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hôm nay</a:t>
            </a:r>
            <a:r xmlns:a="http://schemas.openxmlformats.org/drawingml/2006/main">
              <a:rPr altLang="en-US" lang="vi" sz="4000">
                <a:solidFill>
                  <a:srgbClr val="ff0000"/>
                </a:solidFill>
              </a:rPr>
              <a:t> </a:t>
            </a:r>
            <a:r xmlns:a="http://schemas.openxmlformats.org/drawingml/2006/main">
              <a:rPr altLang="ko-KR" lang="vi" sz="4000">
                <a:solidFill>
                  <a:srgbClr val="ff0000"/>
                </a:solidFill>
              </a:rPr>
              <a:t>Từ</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Khi đến nhà, họ thấy Hài Nhi cùng với thân mẫu là bà Maria, thì họ cúi lạy Người. Sau đó, họ mở kho báu và tặng Ngài những món quà bằng vàng, hương và mộc dược.</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Ma-thi-ơ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KHÔNG.</a:t>
            </a:r>
            <a:r xmlns:a="http://schemas.openxmlformats.org/drawingml/2006/main">
              <a:rPr lang="vi" altLang="en-US" b="1">
                <a:solidFill>
                  <a:schemeClr val="tx1">
                    <a:lumMod val="50000"/>
                    <a:lumOff val="50000"/>
                  </a:schemeClr>
                </a:solidFill>
              </a:rPr>
              <a:t> </a:t>
            </a:r>
            <a:r xmlns:a="http://schemas.openxmlformats.org/drawingml/2006/main">
              <a:rPr lang="vi" altLang="ko-KR" b="1">
                <a:solidFill>
                  <a:schemeClr val="tx1">
                    <a:lumMod val="50000"/>
                    <a:lumOff val="50000"/>
                  </a:schemeClr>
                </a:solidFill>
              </a:rPr>
              <a:t>48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Hài nhi Giêsu trốn sang Ai Cập</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Khi họ đi rồi, sứ thần Chúa hiện đến báo mộng cho ông Giuse. Ngài bảo: “Hãy chỗi dậy, đem Hài Nhi và mẹ Người trốn sang Ai Cập. Hãy ở đó cho đến khi tôi bảo các ông, vì vua Hêrôđê đang đi tìm giết Hài Nhi”.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Ma-thi-ơ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Herod, vua Israel, nghe tin Chúa Giêsu giáng sinh qua các đạo sĩ, đã lập mưu giết Chúa Giêsu.</a:t>
            </a:r>
            <a:r xmlns:a="http://schemas.openxmlformats.org/drawingml/2006/main">
              <a:rPr lang="v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Tuy nhiên, Đức Chúa Trời, Đấng biết hết âm mưu của Hê-rốt, đã phán trong giấc mơ rằng các đạo sĩ nên rời xa Hê-rốt.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Ngoài ra, chồng của Mary là Joseph đã nghe thấy một thiên thần nói trong giấc mơ: “Hãy trốn sang Ai Cập. Hêrôđê sắp giết Chúa Giêsu”.</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vi" sz="2800">
                <a:solidFill>
                  <a:schemeClr val="tx1">
                    <a:lumMod val="65000"/>
                    <a:lumOff val="35000"/>
                  </a:schemeClr>
                </a:solidFill>
              </a:rPr>
              <a:t>Khi nghe điều đó, Joseph đã đưa Mary và Hài nhi Jesus chạy trốn khỏi Herod sang Ai Cập.</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vi" sz="2800">
                <a:solidFill>
                  <a:schemeClr val="tx1">
                    <a:lumMod val="65000"/>
                    <a:lumOff val="35000"/>
                  </a:schemeClr>
                </a:solidFill>
              </a:rPr>
              <a:t>Một ngày nọ, một thiên thần hiện ra với Mary. “Xin chào các bạn, những người được nhiều người ưu ái! Chúa ở cùng bạn.”</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Trong khi đó, Herod, người biết rằng mình đã bị Magi lừa dối, đã ra lệnh khủng khiếp để giết tất cả các trẻ sơ sinh của Bethlehem. Chúa Giêsu phải ở lại Ai Cập cho đến khi vua Hêrôđê qua đời.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Các mục đồng và các đạo sĩ đã nhận ra Chúa Giêsu là ai.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Tuy nhiên, vua Hêrôđê không nhận ra Chúa Giêsu. Hơn nữa, vì lòng tham mà ông đã phạm tội ác tàn ác để tìm cách giết Chúa Giêsu.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Có rất nhiều người trên thế giới từ chối nghe về Chúa Giêsu.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Đó là một tội lỗi rất nghiêm trọng.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ơi..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không thể dám dừng lại trước sức mạnh của con người.</a:t>
            </a:r>
            <a:r xmlns:a="http://schemas.openxmlformats.org/drawingml/2006/main">
              <a:rPr altLang="en-US" lang="v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đã trốn thoát khỏi tay Hêrôđê ở đâu?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Ai Cập</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Mỹ</a:t>
            </a:r>
            <a:r xmlns:a="http://schemas.openxmlformats.org/drawingml/2006/main">
              <a:rPr altLang="en-US" lang="v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Hàn Quốc</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① </a:t>
            </a:r>
            <a:r xmlns:a="http://schemas.openxmlformats.org/drawingml/2006/main">
              <a:rPr altLang="ko-KR" lang="vi" sz="2800">
                <a:solidFill>
                  <a:srgbClr val="ff0000"/>
                </a:solidFill>
              </a:rPr>
              <a:t>Ai Cập</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Khi họ đi rồi, sứ thần Chúa hiện đến báo mộng cho ông Giuse. Ngài bảo: “Hãy chỗi dậy, đem Hài Nhi và mẹ Người trốn sang Ai Cập. Hãy ở đó cho đến khi tôi bảo các ông, vì vua Hêrôđê đang đi tìm giết Hài Nhi”.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Ma-thi-ơ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49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Cậu Bé Giêsu Tại Đền Thờ</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"Tại sao bạn lại tìm kiếm tôi?" anh ấy hỏi. “Cha mẹ không biết con phải ở trong nhà của Cha con sao?”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Luke</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Vào Lễ Vượt Qua, khi Chúa Giêsu được 12 tuổi, Người và cha mẹ lên đền thờ Giêrusalem.</a:t>
            </a:r>
            <a:r xmlns:a="http://schemas.openxmlformats.org/drawingml/2006/main">
              <a:rPr lang="v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Trên đường từ đền thờ Giêrusalem về nhà, Thánh Giuse và Mẹ Maria không tìm thấy Chúa Giêsu.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Giô-sép và Ma-ri quay lại đền thờ Giê-ru-sa-lem để tìm Chúa Giê-su.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vi" altLang="ko-KR" sz="2800" dirty="0">
                <a:solidFill>
                  <a:schemeClr val="tx1">
                    <a:lumMod val="65000"/>
                    <a:lumOff val="35000"/>
                  </a:schemeClr>
                </a:solidFill>
              </a:rPr>
              <a:t>“Mary, em sẽ sinh một con trai và em sẽ đặt tên cho con trẻ là Giêsu”. Cô sợ tin tức này.</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“Cha mẹ không biết tôi đang ở trong nhà của cha tôi sao?” Chúa Giêsu đang thảo luận với các thầy giảng Kinh Thánh trong đền thờ. Họ đều ngạc nhiên trước sự khôn ngoan của Chúa Giêsu.</a:t>
            </a:r>
            <a:r xmlns:a="http://schemas.openxmlformats.org/drawingml/2006/main">
              <a:rPr lang="v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vi" sz="2800">
                <a:solidFill>
                  <a:schemeClr val="tx1">
                    <a:lumMod val="65000"/>
                    <a:lumOff val="35000"/>
                  </a:schemeClr>
                </a:solidFill>
              </a:rPr>
              <a:t>Từ đó, cậu bé Jesus ngày càng yêu mến Chúa và mọi người hơn khi trí tuệ và chiều cao ngày càng lớn.</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Cậu bé Jesus đã biết từ khi còn nhỏ rằng mình là Con Thiên Chúa. Và chân thành chuẩn bị cho cuộc sống như một Đấng Cứu Thế.</a:t>
            </a:r>
            <a:r xmlns:a="http://schemas.openxmlformats.org/drawingml/2006/main">
              <a:rPr altLang="en-US" lang="v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Dù chúng ta còn trẻ,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phải nhớ rõ ràng rằng chúng ta là con cái Thiên Chúa.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Vì vậy chúng ta cần cho Chúa và mọi người thấy rằng chúng ta đang sống như con cái Chúa.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ơi..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Con Đức Chúa Trời nhưng ngài nêu gương khiêm nhường và vâng phục cha mẹ ruột thịt.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lạc lối ở đâu?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trong</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các</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phòng vệ sinh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trong cung điện</a:t>
            </a:r>
            <a:r xmlns:a="http://schemas.openxmlformats.org/drawingml/2006/main">
              <a:rPr altLang="en-US" lang="v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trong</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các</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ngôi đền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trong nhà</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③ </a:t>
            </a:r>
            <a:r xmlns:a="http://schemas.openxmlformats.org/drawingml/2006/main">
              <a:rPr altLang="ko-KR" lang="vi" sz="2800">
                <a:solidFill>
                  <a:srgbClr val="ff0000"/>
                </a:solidFill>
              </a:rPr>
              <a:t>trong chùa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"Tại sao bạn lại tìm kiếm tôi?" anh ấy hỏi. “Cha mẹ không biết con phải ở trong nhà của Cha con sao?”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Luke</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50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Lễ rửa tội của Chúa Giêsu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“Có tiếng người kêu trong sa mạc: ‘Hãy dọn đường cho Chúa, dọn đường thẳng cho Ngài.’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vi" sz="3600">
                <a:solidFill>
                  <a:schemeClr val="tx1">
                    <a:lumMod val="65000"/>
                    <a:lumOff val="35000"/>
                  </a:schemeClr>
                </a:solidFill>
              </a:rPr>
              <a:t>4. Thế là ông Gioan đến làm phép rửa trong sa mạc và rao giảng phép rửa sám hối để được tha tội.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Khi Chúa Giêsu ba mươi tuổi, có một người lạ xuất hiện trong sa mạc, mặc áo lạc đà, ăn châu chấu và mật ong rừng.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Tên ông là John the Baptist. Ông kêu gọi mọi người hãy hối cải và chịu phép báp têm vì Đấng Cứu Rỗi sẽ đến.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vi" altLang="ko-KR" sz="2800" dirty="0">
                <a:solidFill>
                  <a:schemeClr val="tx1">
                    <a:lumMod val="65000"/>
                    <a:lumOff val="35000"/>
                  </a:schemeClr>
                </a:solidFill>
              </a:rPr>
              <a:t>Tuy nhiên, cô đã vâng theo sứ điệp của Chúa. “Tôi là tôi tớ của Chúa. Cầu mong điều đó xảy ra với tôi như bạn đã nói.”</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'Tôi ở đây để chuẩn bị cho người đến sau tôi!'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vi" altLang="ko-KR" sz="2800">
                <a:solidFill>
                  <a:schemeClr val="tx1">
                    <a:lumMod val="65000"/>
                    <a:lumOff val="35000"/>
                  </a:schemeClr>
                </a:solidFill>
              </a:rPr>
              <a:t>Gioan Tẩy Giả đang dọn đường cho Chúa Giêsu.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cũng đến để chịu phép rửa bởi Gioan Tẩy Giả.</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vi" altLang="ko-KR" sz="2800">
                <a:solidFill>
                  <a:schemeClr val="tx1">
                    <a:lumMod val="65000"/>
                    <a:lumOff val="35000"/>
                  </a:schemeClr>
                </a:solidFill>
              </a:rPr>
              <a:t>"Nhìn! Chiên Thiên Chúa, Đấng xóa tội trần gian!” Gioan Tẩy Giả lớn tiếng giới thiệu Chúa Giêsu.</a:t>
            </a:r>
            <a:r xmlns:a="http://schemas.openxmlformats.org/drawingml/2006/main">
              <a:rPr lang="v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Khi Chúa Giêsu chịu phép rửa bởi Gioan, có tiếng từ trời vọng xuống với Chúa Thánh Thần ngự xuống trên Người như chim bồ câu: “Con là Con yêu dấu của Cha; với bạn tôi rất hài lòng.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Gioan Tẩy Giả đã không tự đề cao mình.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Ông đã cống hiến cả cuộc đời mình để giới thiệu Chúa Giêsu một cách trọn vẹn.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Tôi đang sống vì ai đây?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Giống như Gioan Tẩy Giả, chúng ta nên sống một cuộc sống tôn vinh và giới thiệu Chúa Giêsu hơn là khoe khoang và tôn vinh mình.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ơi..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con một của Thiên Chúa.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Điều gì từ trời xuống khi Chúa Giêsu chịu phép rửa??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con quạ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Chúa Thánh Thần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đà điểu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chim sẻ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② </a:t>
            </a:r>
            <a:r xmlns:a="http://schemas.openxmlformats.org/drawingml/2006/main">
              <a:rPr altLang="ko-KR" lang="vi" sz="2800">
                <a:solidFill>
                  <a:srgbClr val="ff0000"/>
                </a:solidFill>
              </a:rPr>
              <a:t>Chúa Thánh Thần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“Có tiếng người kêu trong sa mạc: ‘Hãy dọn đường cho Chúa, dọn đường thẳng cho Ngài.’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vi" sz="3600">
                <a:solidFill>
                  <a:schemeClr val="tx1">
                    <a:lumMod val="65000"/>
                    <a:lumOff val="35000"/>
                  </a:schemeClr>
                </a:solidFill>
              </a:rPr>
              <a:t>4. Thế là ông Gioan đến làm phép rửa trong sa mạc và rao giảng phép rửa sám hối để được tha tội.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Đánh dấu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1:</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51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Chúa Giêsu bị Satan cám dỗ</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nói với hắn: "Hỡi Satan, hãy tránh xa ta ra! Vì có lời viết: 'Hãy thờ phượng Chúa là Thiên Chúa của ngươi và chỉ phục vụ một mình Ngài mà thôi.'"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Sau khi Chúa Giêsu ăn chay và cầu nguyện bốn mươi ngày, Satan xuất hiện và cám dỗ Chúa Giêsu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vi" altLang="ko-KR" sz="2500" dirty="0">
                <a:solidFill>
                  <a:schemeClr val="tx1">
                    <a:lumMod val="65000"/>
                    <a:lumOff val="35000"/>
                  </a:schemeClr>
                </a:solidFill>
              </a:rPr>
              <a:t>Vì vậy, dù còn trinh nhưng cô vẫn có thai. Tên của đứa trẻ này là Chúa Giêsu. Ngài là Con Đức Chúa Trời, Đấng sẽ cứu mọi người khỏi tội lỗi trong tương lai.</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"Bạn có đói không? Làm bánh gạo bằng hòn đá này và ăn nó!” Satan đã làm bài kiểm tra đầu tiên. Nhưng Chúa Giêsu đã đánh bại thử thách bằng lời của Thiên Chúa.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“Vậy hãy nhảy ra khỏi đây đi! Nếu ông là Con Thiên Chúa, ông sẽ không chết.” Sa-tan thử Chúa Giê-su lần thứ hai trên đỉnh đền thờ.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Lúc này, ông đưa Chúa Giêsu lên một ngọn núi rất cao và chỉ cho Chúa Giêsu tất cả vương quốc trên thế gian và nói: “Nếu Ngài cúi lạy tôi, tôi sẽ cho Ngài tất cả những thứ này!” Nhưng Chúa Giêsu đã từ chối cuộc thử thách thứ ba với Lời Chúa.</a:t>
            </a:r>
            <a:r xmlns:a="http://schemas.openxmlformats.org/drawingml/2006/main">
              <a:rPr lang="v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Cuối cùng, Chúa Giêsu đã đánh bại mọi cám dỗ của Satan. Thiên Chúa hài lòng về Chúa Giêsu, Đấng đã vượt qua mọi cám dỗ.</a:t>
            </a:r>
            <a:r xmlns:a="http://schemas.openxmlformats.org/drawingml/2006/main">
              <a:rPr lang="v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Chúa Giêsu là Con Thiên Chúa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Nhưng giống như chúng ta, anh ta bị Satan cám dỗ.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Nhưng nhờ Lời Chúa, Chúa Giêsu đã chiến thắng sự cám dỗ của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Satan vẫn cám dỗ chúng 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Tuy nhiên, giống như Chúa Giêsu, chúng ta có thể chiến thắng sự cám dỗ của Satan bằng lời Chúa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rgbClr val="ff0000"/>
                </a:solidFill>
              </a:rPr>
              <a:t>Chúa Giêsu là ai?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Chúa ơi..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Đấng trợ giúp chúng ta vượt qua những cám dỗ mà chúng ta gặp phải. Và anh ấy là người thấu hiểu mọi thử thách mà chúng ta gặp phải và giúp chúng ta vượt qua chúng.</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Sa-tan đã thử thách Chúa Giê-su bao nhiêu lần?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một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hai</a:t>
            </a:r>
            <a:r xmlns:a="http://schemas.openxmlformats.org/drawingml/2006/main">
              <a:rPr altLang="en-US" lang="v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ba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bốn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③ </a:t>
            </a:r>
            <a:r xmlns:a="http://schemas.openxmlformats.org/drawingml/2006/main">
              <a:rPr altLang="ko-KR" lang="vi" sz="2800">
                <a:solidFill>
                  <a:srgbClr val="ff0000"/>
                </a:solidFill>
              </a:rPr>
              <a:t>ba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nói với hắn: "Hỡi Satan, hãy tránh xa ta ra! Vì có lời viết: 'Hãy thờ phượng Chúa là Thiên Chúa của ngươi và chỉ phục vụ một mình Ngài mà thôi.'"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Matthew</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52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Nước</a:t>
            </a:r>
            <a:r xmlns:a="http://schemas.openxmlformats.org/drawingml/2006/main">
              <a:rPr lang="vi" altLang="en-US" sz="4400"/>
              <a:t> </a:t>
            </a:r>
            <a:r xmlns:a="http://schemas.openxmlformats.org/drawingml/2006/main">
              <a:rPr lang="vi" altLang="ko-KR" sz="4400"/>
              <a:t>Biến thành rượu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Đây là dấu lạ đầu tiên trong các dấu lạ Chúa Giêsu đã thực hiện tại Cana xứ Galilê. Do đó, Ngài đã bộc lộ vinh quang của mình và các môn đệ đặt niềm tin vào Ngài.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Mary sợ có con trai dù chưa kết hôn.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Tuy nhiên, bà đã tiếp nhận và vâng phục lời Chúa bằng đức tin.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có thể sợ hãi khi tin và vâng theo Lời Chúa. Nhưng giống như lời tuyên xưng của Đức Maria, chúng ta phải tuyên xưng rằng “Xin cho con được như lời Chúa đã nói”.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Tiệc cưới diễn ra tại Cana xứ Galilê. Chúa Giêsu và các môn đệ cũng được mời dự tiệc cưới.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Nhưng có một vấn đề. Rượu đã cạn. Không có rượu thì không thể có tiệc được.</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Chúa Giêsu bảo người hầu trong nhà đổ nước vào vò. Những người hầu đã làm những gì họ yêu cầu.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Sau đó, nước trong bình được lấy ra nếm thử. Nước trong vò đã biến thành rượu rất ngon.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Khách nếm thử rượu và rất ngạc nhiên. Họ được phục vụ rượu ngon hơn lần đầu, và nhờ phép lạ của Chúa Giêsu, bữa tiệc có thể trở nên thú vị hơn.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Bài học của ngày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Vào thời Chúa Giêsu, rượu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là điều không thể thiếu trong bữa tiệc.</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Chúa Giêsu đã biến nước thành rượu và cung cấp những gì cần thiết cho bữa tiệc.</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Đối với chúng ta, Chúa Giêsu là Đấng không thể thiếu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như rượu trong bữa tiệc.</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phải nhớ đến ân sủng của Chúa Giêsu, Đấng đã hiến thân cho chúng 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a:t>
            </a:r>
            <a:r xmlns:a="http://schemas.openxmlformats.org/drawingml/2006/main">
              <a:rPr altLang="en-US" lang="v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Ai</a:t>
            </a:r>
            <a:r xmlns:a="http://schemas.openxmlformats.org/drawingml/2006/main">
              <a:rPr altLang="en-US" lang="vi" sz="3200"/>
              <a:t> </a:t>
            </a:r>
            <a:r xmlns:a="http://schemas.openxmlformats.org/drawingml/2006/main">
              <a:rPr altLang="ko-KR" lang="vi" sz="3200"/>
              <a:t>là</a:t>
            </a:r>
            <a:r xmlns:a="http://schemas.openxmlformats.org/drawingml/2006/main">
              <a:rPr altLang="en-US" lang="vi" sz="3200"/>
              <a:t> </a:t>
            </a:r>
            <a:r xmlns:a="http://schemas.openxmlformats.org/drawingml/2006/main">
              <a:rPr altLang="ko-KR" lang="vi" sz="3200"/>
              <a:t>Chúa Giêsu?</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là niềm vui của chúng ta, như rượu trong bữa tiệc.</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đã biến nước thành gì?</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sữa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nước cam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bánh mì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rượu vang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④ </a:t>
            </a:r>
            <a:r xmlns:a="http://schemas.openxmlformats.org/drawingml/2006/main">
              <a:rPr altLang="ko-KR" lang="vi" sz="2800">
                <a:solidFill>
                  <a:srgbClr val="ff0000"/>
                </a:solidFill>
              </a:rPr>
              <a:t>rượu vang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Đây là dấu lạ đầu tiên trong các dấu lạ Chúa Giêsu đã thực hiện tại Cana xứ Galilê. Do đó, Ngài đã bộc lộ vinh quang của mình và các môn đệ đặt niềm tin vào Ngài.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vi" altLang="ko-KR" b="1">
                <a:solidFill>
                  <a:schemeClr val="tx1">
                    <a:lumMod val="50000"/>
                    <a:lumOff val="50000"/>
                  </a:schemeClr>
                </a:solidFill>
              </a:rPr>
              <a:t>Số 53 Lời Chúa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vi" altLang="ko-KR" sz="4400"/>
              <a:t>Ni-cô-đem đến với Chúa Giê-su vào ban đêm.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vi" sz="3200">
                <a:solidFill>
                  <a:srgbClr val="FF0000"/>
                </a:solidFill>
              </a:rPr>
              <a:t>Chúa Giêsu là ai?</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vi" sz="3600">
                <a:solidFill>
                  <a:srgbClr val="0070C0"/>
                </a:solidFill>
              </a:rPr>
              <a:t>Jesus là..</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vi" sz="3600">
                <a:solidFill>
                  <a:schemeClr val="tx1">
                    <a:lumMod val="65000"/>
                    <a:lumOff val="35000"/>
                  </a:schemeClr>
                </a:solidFill>
              </a:rPr>
              <a:t>Chúa Giêsu đến trần gian làm Cứu Chúa của chúng ta.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đáp: “Thật, Ta bảo thật các con, không ai có thể vào Nước Thiên Chúa nếu không sinh ra bằng nước và Thánh Thần.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vi" sz="2800">
                <a:solidFill>
                  <a:schemeClr val="tx1">
                    <a:lumMod val="65000"/>
                    <a:lumOff val="35000"/>
                  </a:schemeClr>
                </a:solidFill>
              </a:rPr>
              <a:t>Có một người tên Ni-cô-đem là thầy dạy dân Y-sơ-ra-ên.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Anh ta</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đã đến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ĐẾN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Chúa Giêsu</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ĐẾN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hỏi</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Tại</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đêm.</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“Làm sao tôi có thể vào được vương quốc của Đức Chúa Trời?”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vi" altLang="ko-KR" sz="2800">
                <a:solidFill>
                  <a:schemeClr val="tx1">
                    <a:lumMod val="65000"/>
                    <a:lumOff val="35000"/>
                  </a:schemeClr>
                </a:solidFill>
              </a:rPr>
              <a:t>“Nếu bạn không được sinh lại, bạn không thể vào vương quốc của Đức Chúa Trời.” Chúa Giêsu đã trả lời.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Ông không hiểu rằng mình phải được sinh lại. “Tôi có quay trở lại bụng mẹ và ra ngoài nữa không?”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vi" altLang="ko-KR" sz="2600">
                <a:solidFill>
                  <a:schemeClr val="tx1">
                    <a:lumMod val="65000"/>
                    <a:lumOff val="35000"/>
                  </a:schemeClr>
                </a:solidFill>
              </a:rPr>
              <a:t>“Tinh thần chứ không phải thể xác phải được sinh ra lần nữa. “Con người có thể được tái sinh nhờ nước và Chúa Thánh Thần.” Chúa Giêsu đã trả lời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vi" altLang="ko-KR" sz="2800">
                <a:solidFill>
                  <a:schemeClr val="tx1">
                    <a:lumMod val="65000"/>
                    <a:lumOff val="35000"/>
                  </a:schemeClr>
                </a:solidFill>
              </a:rPr>
              <a:t>“Bạn phải tin vào tôi và được cứu.” Chúa Giêsu nói cho Nicôđêmô bí quyết được sinh lại.</a:t>
            </a:r>
            <a:r xmlns:a="http://schemas.openxmlformats.org/drawingml/2006/main">
              <a:rPr lang="v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hôm nay</a:t>
            </a:r>
            <a:r xmlns:a="http://schemas.openxmlformats.org/drawingml/2006/main">
              <a:rPr altLang="en-US" lang="vi" sz="4000">
                <a:solidFill>
                  <a:srgbClr val="ff0000"/>
                </a:solidFill>
              </a:rPr>
              <a:t> </a:t>
            </a:r>
            <a:r xmlns:a="http://schemas.openxmlformats.org/drawingml/2006/main">
              <a:rPr altLang="ko-KR" lang="vi" sz="4000">
                <a:solidFill>
                  <a:srgbClr val="ff0000"/>
                </a:solidFill>
              </a:rPr>
              <a:t>Bài học</a:t>
            </a:r>
            <a:r xmlns:a="http://schemas.openxmlformats.org/drawingml/2006/main">
              <a:rPr altLang="en-US" lang="v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solidFill>
                  <a:schemeClr val="tx1">
                    <a:lumMod val="65000"/>
                    <a:lumOff val="35000"/>
                  </a:schemeClr>
                </a:solidFill>
              </a:rPr>
              <a:t>Nếu bạn tin vào Chúa Giêsu,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tâm hồn bạn sẽ được tái sinh.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Những ai tin vào Chúa Giêsu đều được tái sinh và bạn sẽ trở thành</a:t>
            </a:r>
            <a:r xmlns:a="http://schemas.openxmlformats.org/drawingml/2006/main">
              <a:rPr altLang="en-US" lang="vi" sz="3200">
                <a:solidFill>
                  <a:schemeClr val="tx1">
                    <a:lumMod val="65000"/>
                    <a:lumOff val="35000"/>
                  </a:schemeClr>
                </a:solidFill>
              </a:rPr>
              <a:t> </a:t>
            </a:r>
            <a:r xmlns:a="http://schemas.openxmlformats.org/drawingml/2006/main">
              <a:rPr altLang="ko-KR" lang="vi" sz="3200">
                <a:solidFill>
                  <a:schemeClr val="tx1">
                    <a:lumMod val="65000"/>
                    <a:lumOff val="35000"/>
                  </a:schemeClr>
                </a:solidFill>
              </a:rPr>
              <a:t>ghét tội lỗi và yêu mến Thiên Chúa.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Bạn có được sinh ra lần nữa không?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vi" sz="3200">
                <a:solidFill>
                  <a:schemeClr val="tx1">
                    <a:lumMod val="65000"/>
                    <a:lumOff val="35000"/>
                  </a:schemeClr>
                </a:solidFill>
              </a:rPr>
              <a:t>Chúng ta tin vào Chúa Giêsu và được tái sinh. Vì vậy, chúng ta phải nhớ rằng chúng ta là những người khác với thế giới.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vi" sz="3200"/>
              <a:t>Chúa Giêsu là ai?</a:t>
            </a:r>
            <a:r xmlns:a="http://schemas.openxmlformats.org/drawingml/2006/main">
              <a:rPr altLang="en-US" lang="v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rgbClr val="0070c0"/>
                </a:solidFill>
              </a:rPr>
              <a:t>Jesus là..</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a:t>
            </a:r>
            <a:r xmlns:a="http://schemas.openxmlformats.org/drawingml/2006/main">
              <a:rPr altLang="en-US" lang="vi" sz="3600">
                <a:solidFill>
                  <a:schemeClr val="tx1">
                    <a:lumMod val="65000"/>
                    <a:lumOff val="35000"/>
                  </a:schemeClr>
                </a:solidFill>
              </a:rPr>
              <a:t> </a:t>
            </a:r>
            <a:r xmlns:a="http://schemas.openxmlformats.org/drawingml/2006/main">
              <a:rPr altLang="ko-KR" lang="vi" sz="3600">
                <a:solidFill>
                  <a:schemeClr val="tx1">
                    <a:lumMod val="65000"/>
                    <a:lumOff val="35000"/>
                  </a:schemeClr>
                </a:solidFill>
              </a:rPr>
              <a:t>là Đấng làm cho những ai tin Ngài nên công chính và được tái sinh.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Câu đố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Điều gì khiến chúng ta được tái sinh?</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① </a:t>
            </a:r>
            <a:r xmlns:a="http://schemas.openxmlformats.org/drawingml/2006/main">
              <a:rPr altLang="ko-KR" lang="vi" sz="2800">
                <a:solidFill>
                  <a:schemeClr val="tx1">
                    <a:lumMod val="65000"/>
                    <a:lumOff val="35000"/>
                  </a:schemeClr>
                </a:solidFill>
              </a:rPr>
              <a:t>với nước và Thánh Thần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② </a:t>
            </a:r>
            <a:r xmlns:a="http://schemas.openxmlformats.org/drawingml/2006/main">
              <a:rPr altLang="ko-KR" lang="vi" sz="2800">
                <a:solidFill>
                  <a:schemeClr val="tx1">
                    <a:lumMod val="65000"/>
                    <a:lumOff val="35000"/>
                  </a:schemeClr>
                </a:solidFill>
              </a:rPr>
              <a:t>với dầu và lửa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③ </a:t>
            </a:r>
            <a:r xmlns:a="http://schemas.openxmlformats.org/drawingml/2006/main">
              <a:rPr altLang="ko-KR" lang="vi" sz="2800">
                <a:solidFill>
                  <a:schemeClr val="tx1">
                    <a:lumMod val="65000"/>
                    <a:lumOff val="35000"/>
                  </a:schemeClr>
                </a:solidFill>
              </a:rPr>
              <a:t>với nước mắt và những bài hát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chemeClr val="tx1">
                    <a:lumMod val="65000"/>
                    <a:lumOff val="35000"/>
                  </a:schemeClr>
                </a:solidFill>
              </a:rPr>
              <a:t>④ </a:t>
            </a:r>
            <a:r xmlns:a="http://schemas.openxmlformats.org/drawingml/2006/main">
              <a:rPr altLang="ko-KR" lang="vi" sz="2800">
                <a:solidFill>
                  <a:schemeClr val="tx1">
                    <a:lumMod val="65000"/>
                    <a:lumOff val="35000"/>
                  </a:schemeClr>
                </a:solidFill>
              </a:rPr>
              <a:t>với lời cầu nguyện và thờ phượng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vi" sz="2800">
                <a:solidFill>
                  <a:srgbClr val="ff0000"/>
                </a:solidFill>
              </a:rPr>
              <a:t>① </a:t>
            </a:r>
            <a:r xmlns:a="http://schemas.openxmlformats.org/drawingml/2006/main">
              <a:rPr altLang="ko-KR" lang="vi" sz="2800">
                <a:solidFill>
                  <a:srgbClr val="ff0000"/>
                </a:solidFill>
              </a:rPr>
              <a:t>với nước và Thánh Thần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vi" sz="4000">
                <a:solidFill>
                  <a:srgbClr val="ff0000"/>
                </a:solidFill>
              </a:rPr>
              <a:t>Lời hôm nay</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vi" sz="3600">
                <a:solidFill>
                  <a:schemeClr val="tx1">
                    <a:lumMod val="65000"/>
                    <a:lumOff val="35000"/>
                  </a:schemeClr>
                </a:solidFill>
              </a:rPr>
              <a:t>Chúa Giêsu đáp: “Thật, Ta bảo thật các con, không ai có thể vào Nước Thiên Chúa nếu không sinh ra bằng nước và Thánh Thần.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vi" sz="2800">
                <a:solidFill>
                  <a:schemeClr val="tx1">
                    <a:lumMod val="65000"/>
                    <a:lumOff val="35000"/>
                  </a:schemeClr>
                </a:solidFill>
              </a:rPr>
              <a:t>John</a:t>
            </a:r>
            <a:r xmlns:a="http://schemas.openxmlformats.org/drawingml/2006/main">
              <a:rPr altLang="en-US" lang="vi" sz="2800">
                <a:solidFill>
                  <a:schemeClr val="tx1">
                    <a:lumMod val="65000"/>
                    <a:lumOff val="35000"/>
                  </a:schemeClr>
                </a:solidFill>
              </a:rPr>
              <a:t> </a:t>
            </a:r>
            <a:r xmlns:a="http://schemas.openxmlformats.org/drawingml/2006/main">
              <a:rPr altLang="ko-KR" lang="v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